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366" r:id="rId5"/>
    <p:sldId id="1308" r:id="rId6"/>
    <p:sldId id="256" r:id="rId7"/>
    <p:sldId id="320" r:id="rId8"/>
    <p:sldId id="286" r:id="rId9"/>
    <p:sldId id="321" r:id="rId10"/>
    <p:sldId id="337" r:id="rId11"/>
    <p:sldId id="303" r:id="rId12"/>
    <p:sldId id="261" r:id="rId13"/>
    <p:sldId id="283" r:id="rId14"/>
    <p:sldId id="373" r:id="rId15"/>
    <p:sldId id="262" r:id="rId16"/>
    <p:sldId id="324" r:id="rId17"/>
    <p:sldId id="298" r:id="rId18"/>
    <p:sldId id="331" r:id="rId19"/>
    <p:sldId id="284" r:id="rId20"/>
    <p:sldId id="299" r:id="rId21"/>
    <p:sldId id="309" r:id="rId22"/>
    <p:sldId id="382" r:id="rId23"/>
    <p:sldId id="311" r:id="rId24"/>
    <p:sldId id="357" r:id="rId25"/>
    <p:sldId id="265" r:id="rId26"/>
    <p:sldId id="266" r:id="rId27"/>
    <p:sldId id="268" r:id="rId28"/>
    <p:sldId id="310" r:id="rId29"/>
    <p:sldId id="285" r:id="rId30"/>
    <p:sldId id="325" r:id="rId31"/>
    <p:sldId id="317" r:id="rId32"/>
    <p:sldId id="354" r:id="rId33"/>
    <p:sldId id="355" r:id="rId34"/>
    <p:sldId id="333" r:id="rId35"/>
    <p:sldId id="267" r:id="rId36"/>
    <p:sldId id="377" r:id="rId37"/>
    <p:sldId id="380" r:id="rId38"/>
    <p:sldId id="302" r:id="rId39"/>
    <p:sldId id="271" r:id="rId40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6666"/>
    <a:srgbClr val="17375E"/>
    <a:srgbClr val="000099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9" autoAdjust="0"/>
    <p:restoredTop sz="86456" autoAdjust="0"/>
  </p:normalViewPr>
  <p:slideViewPr>
    <p:cSldViewPr snapToGrid="0">
      <p:cViewPr varScale="1">
        <p:scale>
          <a:sx n="83" d="100"/>
          <a:sy n="83" d="100"/>
        </p:scale>
        <p:origin x="120" y="492"/>
      </p:cViewPr>
      <p:guideLst/>
    </p:cSldViewPr>
  </p:slideViewPr>
  <p:outlineViewPr>
    <p:cViewPr>
      <p:scale>
        <a:sx n="33" d="100"/>
        <a:sy n="33" d="100"/>
      </p:scale>
      <p:origin x="0" y="-4366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180E7B1-3FB6-4AE2-A25B-DAF6998536A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53E9F08-20BE-4BFA-81E5-387CD60E1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6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243DDB8-664D-4A1A-A54B-BDDAF6EACFD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B4D488C-A999-4D3F-A5A3-B07C4DDE6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9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D488C-A999-4D3F-A5A3-B07C4DDE6D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01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3A7F-714A-40E4-9689-DED63E9C06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20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1D0317-7469-FB45-81C4-11211F6443BC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5790"/>
            <a:ext cx="5046663" cy="418338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Parent’s perception of child  -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lazy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enuretic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But don’t assume all fine with kid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Disruptive</a:t>
            </a:r>
          </a:p>
          <a:p>
            <a:pPr eaLnBrk="1" hangingPunct="1"/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Oppositonal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defiant</a:t>
            </a:r>
          </a:p>
        </p:txBody>
      </p:sp>
    </p:spTree>
    <p:extLst>
      <p:ext uri="{BB962C8B-B14F-4D97-AF65-F5344CB8AC3E}">
        <p14:creationId xmlns:p14="http://schemas.microsoft.com/office/powerpoint/2010/main" val="4190137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D488C-A999-4D3F-A5A3-B07C4DDE6D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65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D488C-A999-4D3F-A5A3-B07C4DDE6D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20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D488C-A999-4D3F-A5A3-B07C4DDE6D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29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0000"/>
              </a:spcAft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In 320 middle-class, intact families:</a:t>
            </a:r>
          </a:p>
          <a:p>
            <a:pPr>
              <a:spcAft>
                <a:spcPct val="30000"/>
              </a:spcAft>
            </a:pPr>
            <a:r>
              <a:rPr lang="en-US" altLang="en-US" i="1" dirty="0">
                <a:ea typeface="ＭＳ Ｐゴシック" panose="020B0600070205080204" pitchFamily="34" charset="-128"/>
              </a:rPr>
              <a:t>83% used corporal punishment</a:t>
            </a:r>
          </a:p>
          <a:p>
            <a:pPr>
              <a:spcAft>
                <a:spcPct val="30000"/>
              </a:spcAft>
            </a:pPr>
            <a:r>
              <a:rPr lang="en-US" altLang="en-US" i="1" dirty="0">
                <a:ea typeface="ＭＳ Ｐゴシック" panose="020B0600070205080204" pitchFamily="34" charset="-128"/>
              </a:rPr>
              <a:t>25% weekly, 4% every day</a:t>
            </a:r>
          </a:p>
          <a:p>
            <a:pPr>
              <a:spcAft>
                <a:spcPct val="30000"/>
              </a:spcAft>
            </a:pPr>
            <a:r>
              <a:rPr lang="en-US" altLang="en-US" i="1" dirty="0">
                <a:ea typeface="ＭＳ Ｐゴシック" panose="020B0600070205080204" pitchFamily="34" charset="-128"/>
              </a:rPr>
              <a:t>35% use an object</a:t>
            </a:r>
          </a:p>
          <a:p>
            <a:pPr>
              <a:spcAft>
                <a:spcPct val="30000"/>
              </a:spcAft>
            </a:pPr>
            <a:r>
              <a:rPr lang="en-US" altLang="en-US" dirty="0">
                <a:solidFill>
                  <a:srgbClr val="FF0066"/>
                </a:solidFill>
                <a:ea typeface="ＭＳ Ｐゴシック" panose="020B0600070205080204" pitchFamily="34" charset="-128"/>
              </a:rPr>
              <a:t>85% </a:t>
            </a:r>
            <a:r>
              <a:rPr lang="en-US" altLang="en-US" dirty="0">
                <a:ea typeface="ＭＳ Ｐゴシック" panose="020B0600070205080204" pitchFamily="34" charset="-128"/>
              </a:rPr>
              <a:t>say they would rather </a:t>
            </a:r>
            <a:r>
              <a:rPr lang="en-US" altLang="en-US" i="1" dirty="0">
                <a:ea typeface="ＭＳ Ｐゴシック" panose="020B0600070205080204" pitchFamily="34" charset="-128"/>
              </a:rPr>
              <a:t>not</a:t>
            </a:r>
            <a:r>
              <a:rPr lang="en-US" altLang="en-US" dirty="0">
                <a:ea typeface="ＭＳ Ｐゴシック" panose="020B0600070205080204" pitchFamily="34" charset="-128"/>
              </a:rPr>
              <a:t> use it</a:t>
            </a:r>
            <a:endParaRPr lang="en-US" altLang="en-US" dirty="0">
              <a:solidFill>
                <a:srgbClr val="FF0066"/>
              </a:solidFill>
              <a:ea typeface="ＭＳ Ｐゴシック" panose="020B0600070205080204" pitchFamily="34" charset="-128"/>
            </a:endParaRPr>
          </a:p>
          <a:p>
            <a:pPr>
              <a:spcAft>
                <a:spcPct val="30000"/>
              </a:spcAft>
            </a:pPr>
            <a:r>
              <a:rPr lang="en-US" altLang="en-US" dirty="0" err="1">
                <a:solidFill>
                  <a:srgbClr val="FF0066"/>
                </a:solidFill>
                <a:ea typeface="ＭＳ Ｐゴシック" panose="020B0600070205080204" pitchFamily="34" charset="-128"/>
              </a:rPr>
              <a:t>Graziano</a:t>
            </a:r>
            <a:r>
              <a:rPr lang="en-US" altLang="en-US" dirty="0">
                <a:solidFill>
                  <a:srgbClr val="FF0066"/>
                </a:solidFill>
                <a:ea typeface="ＭＳ Ｐゴシック" panose="020B0600070205080204" pitchFamily="34" charset="-128"/>
              </a:rPr>
              <a:t> et al., Pediatrics 98(4), 1996</a:t>
            </a:r>
            <a:endParaRPr lang="en-US" altLang="en-US" sz="1400" dirty="0">
              <a:solidFill>
                <a:srgbClr val="FF0066"/>
              </a:solidFill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D488C-A999-4D3F-A5A3-B07C4DDE6D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7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Tool box – some new and improved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D488C-A999-4D3F-A5A3-B07C4DDE6D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39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how we approach active kid in office touching desk</a:t>
            </a:r>
          </a:p>
          <a:p>
            <a:r>
              <a:rPr lang="en-US" baseline="0" dirty="0"/>
              <a:t>Last bullet: do you want the blue or green shirt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D488C-A999-4D3F-A5A3-B07C4DDE6D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47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Pick one’s battles, not sweating the small stuff</a:t>
            </a:r>
          </a:p>
          <a:p>
            <a:r>
              <a:rPr lang="en-US" dirty="0"/>
              <a:t>Planned ignoring</a:t>
            </a:r>
            <a:r>
              <a:rPr lang="en-US" baseline="0" dirty="0"/>
              <a:t> – negative reinforcement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D488C-A999-4D3F-A5A3-B07C4DDE6D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94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0000"/>
              </a:spcAft>
              <a:buFontTx/>
              <a:buNone/>
            </a:pPr>
            <a:r>
              <a:rPr lang="en-US" dirty="0"/>
              <a:t>The effects of corporal punishment were transient: within 10 minutes, most children (73%) had resumed the same behavior for which they had been punished.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spcAft>
                <a:spcPct val="30000"/>
              </a:spcAft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spcAft>
                <a:spcPct val="30000"/>
              </a:spcAft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You’d be more wonderful – depends on the relationship. If I feel like being a bit playful.</a:t>
            </a:r>
          </a:p>
          <a:p>
            <a:pPr>
              <a:spcAft>
                <a:spcPct val="30000"/>
              </a:spcAft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spcAft>
                <a:spcPct val="30000"/>
              </a:spcAft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In 320 middle-class, intact families:</a:t>
            </a:r>
          </a:p>
          <a:p>
            <a:pPr>
              <a:spcAft>
                <a:spcPct val="30000"/>
              </a:spcAft>
            </a:pPr>
            <a:r>
              <a:rPr lang="en-US" altLang="en-US" i="1" dirty="0">
                <a:ea typeface="ＭＳ Ｐゴシック" panose="020B0600070205080204" pitchFamily="34" charset="-128"/>
              </a:rPr>
              <a:t>83% used corporal punishment</a:t>
            </a:r>
          </a:p>
          <a:p>
            <a:pPr>
              <a:spcAft>
                <a:spcPct val="30000"/>
              </a:spcAft>
            </a:pPr>
            <a:r>
              <a:rPr lang="en-US" altLang="en-US" i="1" dirty="0">
                <a:ea typeface="ＭＳ Ｐゴシック" panose="020B0600070205080204" pitchFamily="34" charset="-128"/>
              </a:rPr>
              <a:t>25% weekly, 4% every day</a:t>
            </a:r>
          </a:p>
          <a:p>
            <a:pPr>
              <a:spcAft>
                <a:spcPct val="30000"/>
              </a:spcAft>
            </a:pPr>
            <a:r>
              <a:rPr lang="en-US" altLang="en-US" i="1" dirty="0">
                <a:ea typeface="ＭＳ Ｐゴシック" panose="020B0600070205080204" pitchFamily="34" charset="-128"/>
              </a:rPr>
              <a:t>35% use an object</a:t>
            </a:r>
          </a:p>
          <a:p>
            <a:pPr>
              <a:spcAft>
                <a:spcPct val="30000"/>
              </a:spcAft>
            </a:pPr>
            <a:r>
              <a:rPr lang="en-US" altLang="en-US" dirty="0">
                <a:solidFill>
                  <a:srgbClr val="FF0066"/>
                </a:solidFill>
                <a:ea typeface="ＭＳ Ｐゴシック" panose="020B0600070205080204" pitchFamily="34" charset="-128"/>
              </a:rPr>
              <a:t>85% </a:t>
            </a:r>
            <a:r>
              <a:rPr lang="en-US" altLang="en-US" dirty="0">
                <a:ea typeface="ＭＳ Ｐゴシック" panose="020B0600070205080204" pitchFamily="34" charset="-128"/>
              </a:rPr>
              <a:t>say they would rather </a:t>
            </a:r>
            <a:r>
              <a:rPr lang="en-US" altLang="en-US" i="1" dirty="0">
                <a:ea typeface="ＭＳ Ｐゴシック" panose="020B0600070205080204" pitchFamily="34" charset="-128"/>
              </a:rPr>
              <a:t>not</a:t>
            </a:r>
            <a:r>
              <a:rPr lang="en-US" altLang="en-US" dirty="0">
                <a:ea typeface="ＭＳ Ｐゴシック" panose="020B0600070205080204" pitchFamily="34" charset="-128"/>
              </a:rPr>
              <a:t> use it</a:t>
            </a:r>
            <a:endParaRPr lang="en-US" altLang="en-US" dirty="0">
              <a:solidFill>
                <a:srgbClr val="FF0066"/>
              </a:solidFill>
              <a:ea typeface="ＭＳ Ｐゴシック" panose="020B0600070205080204" pitchFamily="34" charset="-128"/>
            </a:endParaRPr>
          </a:p>
          <a:p>
            <a:pPr algn="r">
              <a:spcAft>
                <a:spcPct val="30000"/>
              </a:spcAft>
              <a:buFontTx/>
              <a:buNone/>
            </a:pPr>
            <a:r>
              <a:rPr lang="en-US" altLang="en-US" dirty="0" err="1">
                <a:solidFill>
                  <a:srgbClr val="FF0066"/>
                </a:solidFill>
                <a:ea typeface="ＭＳ Ｐゴシック" panose="020B0600070205080204" pitchFamily="34" charset="-128"/>
              </a:rPr>
              <a:t>Graziano</a:t>
            </a:r>
            <a:r>
              <a:rPr lang="en-US" altLang="en-US" dirty="0">
                <a:solidFill>
                  <a:srgbClr val="FF0066"/>
                </a:solidFill>
                <a:ea typeface="ＭＳ Ｐゴシック" panose="020B0600070205080204" pitchFamily="34" charset="-128"/>
              </a:rPr>
              <a:t> et al., Pediatrics 98(4), 1996</a:t>
            </a:r>
            <a:endParaRPr lang="en-US" altLang="en-US" sz="1400" dirty="0">
              <a:solidFill>
                <a:srgbClr val="FF0066"/>
              </a:solidFill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D488C-A999-4D3F-A5A3-B07C4DDE6D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6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A2140-8DD6-93CB-BE5E-AB2A4F222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D566F5-2B84-0E18-E57A-389162D691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AB5E7F-5F4C-B3C8-6946-AC4F87DBE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AB509-224D-331E-7A18-EBAD6AAA2E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E1FE8-C1AF-4D99-9DFD-C8086DDE1F1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28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Negative reinforcement</a:t>
            </a:r>
            <a:r>
              <a:rPr lang="en-US" baseline="0" dirty="0"/>
              <a:t> – a response or behavior is strengthened by stopping, removing, or avoiding a negative outcome or aversive stimulus.</a:t>
            </a:r>
          </a:p>
          <a:p>
            <a:r>
              <a:rPr lang="en-US" b="1" cap="all" dirty="0"/>
              <a:t>QUICK ANSWER</a:t>
            </a:r>
          </a:p>
          <a:p>
            <a:r>
              <a:rPr lang="en-US" dirty="0"/>
              <a:t>Negative reinforcement is a concept in psychology's theory of operant conditioning that suggests a behavior is strengthened when a negative outcome is stopped, removed, avoided or prevented. Negative reinforcement is an effective method of strengthening a desired behavior. Unlike punishment, negative reinforcement attempts to increase a specific behavior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D488C-A999-4D3F-A5A3-B07C4DDE6D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12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D488C-A999-4D3F-A5A3-B07C4DDE6D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23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Arial Unicode MS" charset="0"/>
                <a:ea typeface="ＭＳ Ｐゴシック" charset="0"/>
                <a:cs typeface="ＭＳ Ｐゴシック" charset="0"/>
              </a:rPr>
              <a:t>Principles for young children:</a:t>
            </a:r>
          </a:p>
          <a:p>
            <a:pPr eaLnBrk="1" hangingPunct="1"/>
            <a:r>
              <a:rPr lang="en-US" dirty="0">
                <a:latin typeface="Arial Unicode MS" charset="0"/>
                <a:ea typeface="ＭＳ Ｐゴシック" charset="0"/>
                <a:cs typeface="ＭＳ Ｐゴシック" charset="0"/>
              </a:rPr>
              <a:t>Only  for 2-3 behaviors at one time</a:t>
            </a:r>
          </a:p>
          <a:p>
            <a:pPr eaLnBrk="1" hangingPunct="1"/>
            <a:r>
              <a:rPr lang="en-US" dirty="0">
                <a:latin typeface="Arial Unicode MS" charset="0"/>
                <a:ea typeface="ＭＳ Ｐゴシック" charset="0"/>
                <a:cs typeface="ＭＳ Ｐゴシック" charset="0"/>
              </a:rPr>
              <a:t>Practice before first use</a:t>
            </a:r>
          </a:p>
          <a:p>
            <a:pPr eaLnBrk="1" hangingPunct="1"/>
            <a:r>
              <a:rPr lang="en-US" dirty="0">
                <a:latin typeface="Arial Unicode MS" charset="0"/>
                <a:ea typeface="ＭＳ Ｐゴシック" charset="0"/>
                <a:cs typeface="ＭＳ Ｐゴシック" charset="0"/>
              </a:rPr>
              <a:t>Only one warning, none for aggression</a:t>
            </a:r>
          </a:p>
          <a:p>
            <a:pPr eaLnBrk="1" hangingPunct="1"/>
            <a:r>
              <a:rPr lang="en-US" dirty="0">
                <a:latin typeface="Arial Unicode MS" charset="0"/>
                <a:ea typeface="ＭＳ Ｐゴシック" charset="0"/>
                <a:cs typeface="ＭＳ Ｐゴシック" charset="0"/>
              </a:rPr>
              <a:t>Brief statement of offense</a:t>
            </a:r>
          </a:p>
          <a:p>
            <a:pPr eaLnBrk="1" hangingPunct="1"/>
            <a:r>
              <a:rPr lang="en-US" dirty="0">
                <a:latin typeface="Arial Unicode MS" charset="0"/>
                <a:ea typeface="ＭＳ Ｐゴシック" charset="0"/>
                <a:cs typeface="ＭＳ Ｐゴシック" charset="0"/>
              </a:rPr>
              <a:t>Place in uninteresting place</a:t>
            </a:r>
          </a:p>
          <a:p>
            <a:pPr eaLnBrk="1" hangingPunct="1"/>
            <a:r>
              <a:rPr lang="en-US" dirty="0">
                <a:latin typeface="Arial Unicode MS" charset="0"/>
                <a:ea typeface="ＭＳ Ｐゴシック" charset="0"/>
                <a:cs typeface="ＭＳ Ｐゴシック" charset="0"/>
              </a:rPr>
              <a:t>Brief, 1 min/year of age. Use timer</a:t>
            </a:r>
          </a:p>
          <a:p>
            <a:pPr eaLnBrk="1" hangingPunct="1"/>
            <a:r>
              <a:rPr lang="en-US" dirty="0">
                <a:latin typeface="Arial Unicode MS" charset="0"/>
                <a:ea typeface="ＭＳ Ｐゴシック" charset="0"/>
                <a:cs typeface="ＭＳ Ｐゴシック" charset="0"/>
              </a:rPr>
              <a:t>If leaves, restrain or use playpen</a:t>
            </a:r>
          </a:p>
          <a:p>
            <a:pPr eaLnBrk="1" hangingPunct="1"/>
            <a:r>
              <a:rPr lang="en-US" dirty="0">
                <a:latin typeface="Arial Unicode MS" charset="0"/>
                <a:ea typeface="ＭＳ Ｐゴシック" charset="0"/>
                <a:cs typeface="ＭＳ Ｐゴシック" charset="0"/>
              </a:rPr>
              <a:t>No discussion or lectures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D488C-A999-4D3F-A5A3-B07C4DDE6D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31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Arial Unicode MS" charset="0"/>
                <a:ea typeface="ＭＳ Ｐゴシック" charset="0"/>
                <a:cs typeface="ＭＳ Ｐゴシック" charset="0"/>
              </a:rPr>
              <a:t>Principles for young children:</a:t>
            </a:r>
          </a:p>
          <a:p>
            <a:pPr eaLnBrk="1" hangingPunct="1"/>
            <a:r>
              <a:rPr lang="en-US" dirty="0">
                <a:latin typeface="Arial Unicode MS" charset="0"/>
                <a:ea typeface="ＭＳ Ｐゴシック" charset="0"/>
                <a:cs typeface="ＭＳ Ｐゴシック" charset="0"/>
              </a:rPr>
              <a:t>Only  for 2-3 behaviors at one time</a:t>
            </a:r>
          </a:p>
          <a:p>
            <a:pPr eaLnBrk="1" hangingPunct="1"/>
            <a:r>
              <a:rPr lang="en-US" dirty="0">
                <a:latin typeface="Arial Unicode MS" charset="0"/>
                <a:ea typeface="ＭＳ Ｐゴシック" charset="0"/>
                <a:cs typeface="ＭＳ Ｐゴシック" charset="0"/>
              </a:rPr>
              <a:t>Practice before first use</a:t>
            </a:r>
          </a:p>
          <a:p>
            <a:pPr eaLnBrk="1" hangingPunct="1"/>
            <a:r>
              <a:rPr lang="en-US" dirty="0">
                <a:latin typeface="Arial Unicode MS" charset="0"/>
                <a:ea typeface="ＭＳ Ｐゴシック" charset="0"/>
                <a:cs typeface="ＭＳ Ｐゴシック" charset="0"/>
              </a:rPr>
              <a:t>Only one warning, none for aggression</a:t>
            </a:r>
          </a:p>
          <a:p>
            <a:pPr eaLnBrk="1" hangingPunct="1"/>
            <a:r>
              <a:rPr lang="en-US" dirty="0">
                <a:latin typeface="Arial Unicode MS" charset="0"/>
                <a:ea typeface="ＭＳ Ｐゴシック" charset="0"/>
                <a:cs typeface="ＭＳ Ｐゴシック" charset="0"/>
              </a:rPr>
              <a:t>Brief statement of offense</a:t>
            </a:r>
          </a:p>
          <a:p>
            <a:pPr eaLnBrk="1" hangingPunct="1"/>
            <a:r>
              <a:rPr lang="en-US" dirty="0">
                <a:latin typeface="Arial Unicode MS" charset="0"/>
                <a:ea typeface="ＭＳ Ｐゴシック" charset="0"/>
                <a:cs typeface="ＭＳ Ｐゴシック" charset="0"/>
              </a:rPr>
              <a:t>Place in uninteresting place</a:t>
            </a:r>
          </a:p>
          <a:p>
            <a:pPr eaLnBrk="1" hangingPunct="1"/>
            <a:r>
              <a:rPr lang="en-US" dirty="0">
                <a:latin typeface="Arial Unicode MS" charset="0"/>
                <a:ea typeface="ＭＳ Ｐゴシック" charset="0"/>
                <a:cs typeface="ＭＳ Ｐゴシック" charset="0"/>
              </a:rPr>
              <a:t>Brief, 1 min/year of age. Use timer</a:t>
            </a:r>
          </a:p>
          <a:p>
            <a:pPr eaLnBrk="1" hangingPunct="1"/>
            <a:r>
              <a:rPr lang="en-US" dirty="0">
                <a:latin typeface="Arial Unicode MS" charset="0"/>
                <a:ea typeface="ＭＳ Ｐゴシック" charset="0"/>
                <a:cs typeface="ＭＳ Ｐゴシック" charset="0"/>
              </a:rPr>
              <a:t>If leaves, restrain or use playpen</a:t>
            </a:r>
          </a:p>
          <a:p>
            <a:pPr eaLnBrk="1" hangingPunct="1"/>
            <a:r>
              <a:rPr lang="en-US" dirty="0">
                <a:latin typeface="Arial Unicode MS" charset="0"/>
                <a:ea typeface="ＭＳ Ｐゴシック" charset="0"/>
                <a:cs typeface="ＭＳ Ｐゴシック" charset="0"/>
              </a:rPr>
              <a:t>No discussion or lectures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D488C-A999-4D3F-A5A3-B07C4DDE6D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24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talk with kid</a:t>
            </a:r>
          </a:p>
          <a:p>
            <a:endParaRPr lang="en-US" dirty="0"/>
          </a:p>
          <a:p>
            <a:r>
              <a:rPr lang="en-US" dirty="0"/>
              <a:t>Normalize</a:t>
            </a:r>
            <a:r>
              <a:rPr lang="en-US" baseline="0" dirty="0"/>
              <a:t> bad behavior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D488C-A999-4D3F-A5A3-B07C4DDE6D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45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5DDBB0-3E19-DA49-BB5E-1173CCB53DF5}" type="slidenum">
              <a:rPr lang="en-US" sz="1200">
                <a:latin typeface="Calibri" charset="0"/>
              </a:rPr>
              <a:pPr/>
              <a:t>27</a:t>
            </a:fld>
            <a:endParaRPr lang="en-US" sz="1200">
              <a:latin typeface="Calibri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698500"/>
            <a:ext cx="6191250" cy="3482975"/>
          </a:xfrm>
          <a:ln cap="flat">
            <a:solidFill>
              <a:schemeClr val="tx1"/>
            </a:solidFill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5790"/>
            <a:ext cx="5046663" cy="418338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088" tIns="46544" rIns="93088" bIns="46544"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73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D488C-A999-4D3F-A5A3-B07C4DDE6D9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615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D488C-A999-4D3F-A5A3-B07C4DDE6D9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989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D488C-A999-4D3F-A5A3-B07C4DDE6D9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008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A3A7F-714A-40E4-9689-DED63E9C062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7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D488C-A999-4D3F-A5A3-B07C4DDE6D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845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D488C-A999-4D3F-A5A3-B07C4DDE6D9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780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A3A7F-714A-40E4-9689-DED63E9C062A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6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verbal</a:t>
            </a:r>
          </a:p>
          <a:p>
            <a:r>
              <a:rPr lang="en-US" dirty="0"/>
              <a:t>Bottom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D488C-A999-4D3F-A5A3-B07C4DDE6D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20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720549A1-E06D-4FF3-B741-C9A5EBD2C1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66427890-21A7-48E5-88AD-749CF4827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Moral internalization – belief that one is bad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606DD3E2-56EE-4588-ADC6-90AAA92D82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60FDEE-10E4-4EF6-9C49-E99CD739C0F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701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using hitting, rather than euphemisms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D488C-A999-4D3F-A5A3-B07C4DDE6D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48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Negotiation</a:t>
            </a:r>
          </a:p>
          <a:p>
            <a:r>
              <a:rPr lang="en-US" dirty="0"/>
              <a:t>child</a:t>
            </a:r>
            <a:r>
              <a:rPr lang="en-US" baseline="0" dirty="0"/>
              <a:t> feeling felt, attachment </a:t>
            </a:r>
            <a:r>
              <a:rPr lang="en-US" baseline="0" dirty="0">
                <a:sym typeface="Wingdings" panose="05000000000000000000" pitchFamily="2" charset="2"/>
              </a:rPr>
              <a:t> promote social emotional health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D488C-A999-4D3F-A5A3-B07C4DDE6D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84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bullet: Most parents most of the time want things to be good for their child</a:t>
            </a:r>
          </a:p>
          <a:p>
            <a:endParaRPr lang="en-US" dirty="0"/>
          </a:p>
          <a:p>
            <a:r>
              <a:rPr lang="en-US" dirty="0"/>
              <a:t>Time in: Special time + regular time like enjoying a meal together</a:t>
            </a:r>
          </a:p>
          <a:p>
            <a:endParaRPr lang="en-US" dirty="0"/>
          </a:p>
          <a:p>
            <a:r>
              <a:rPr lang="en-US" dirty="0"/>
              <a:t>Clear communication: praising child who reported 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D488C-A999-4D3F-A5A3-B07C4DDE6D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48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Structured - important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D488C-A999-4D3F-A5A3-B07C4DDE6D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2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804F-CF1F-4B8C-AE56-02B882EEC842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3489-76D4-405B-BBEA-4C867AC76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3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804F-CF1F-4B8C-AE56-02B882EEC842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3489-76D4-405B-BBEA-4C867AC76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6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804F-CF1F-4B8C-AE56-02B882EEC842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3489-76D4-405B-BBEA-4C867AC76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8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804F-CF1F-4B8C-AE56-02B882EEC842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3489-76D4-405B-BBEA-4C867AC76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4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804F-CF1F-4B8C-AE56-02B882EEC842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3489-76D4-405B-BBEA-4C867AC76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2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804F-CF1F-4B8C-AE56-02B882EEC842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3489-76D4-405B-BBEA-4C867AC76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4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804F-CF1F-4B8C-AE56-02B882EEC842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3489-76D4-405B-BBEA-4C867AC76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2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804F-CF1F-4B8C-AE56-02B882EEC842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3489-76D4-405B-BBEA-4C867AC76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0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804F-CF1F-4B8C-AE56-02B882EEC842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3489-76D4-405B-BBEA-4C867AC76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804F-CF1F-4B8C-AE56-02B882EEC842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3489-76D4-405B-BBEA-4C867AC76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7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804F-CF1F-4B8C-AE56-02B882EEC842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3489-76D4-405B-BBEA-4C867AC76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3804F-CF1F-4B8C-AE56-02B882EEC842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33489-76D4-405B-BBEA-4C867AC76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3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aparenting.com/parenting-tools/positive-discipline/strict-parentin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azon.com/Love-Logic-Magic-Early-Childhood/dp/1942105142/ref=sr_1_3?ie=UTF8&amp;qid=1519599820&amp;sr=8-3&amp;keywords=love+and+logic+fay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mailto:hdubowitz@peds.umaryland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947" y="3429000"/>
            <a:ext cx="10128739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A Safe Environment for Every Kid </a:t>
            </a:r>
            <a:br>
              <a:rPr lang="en-US" b="1" dirty="0">
                <a:solidFill>
                  <a:srgbClr val="000099"/>
                </a:solidFill>
              </a:rPr>
            </a:br>
            <a:br>
              <a:rPr lang="en-US" b="1" dirty="0">
                <a:solidFill>
                  <a:srgbClr val="000099"/>
                </a:solidFill>
              </a:rPr>
            </a:br>
            <a:r>
              <a:rPr lang="en-US" sz="4400" b="1" dirty="0">
                <a:solidFill>
                  <a:srgbClr val="008080"/>
                </a:solidFill>
              </a:rPr>
              <a:t>SEEK MOC 4/PI Self-Directed Clinical Activity Webinar 3</a:t>
            </a:r>
            <a:endParaRPr lang="en-US" b="1" dirty="0">
              <a:solidFill>
                <a:srgbClr val="00808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9817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Howard Dubowitz, MD, MS, FAAP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343" y="515566"/>
            <a:ext cx="3045429" cy="69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id:image001.jpg@01CC4ADB.A451A8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0992" y="312160"/>
            <a:ext cx="3346168" cy="87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049" y="449853"/>
            <a:ext cx="9144000" cy="74295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0099"/>
                </a:solidFill>
              </a:rPr>
              <a:t>SEEK </a:t>
            </a:r>
            <a:r>
              <a:rPr lang="en-US" b="1" dirty="0">
                <a:solidFill>
                  <a:srgbClr val="008080"/>
                </a:solidFill>
              </a:rPr>
              <a:t>REAP</a:t>
            </a:r>
            <a:r>
              <a:rPr lang="en-US" sz="4000" b="1" dirty="0">
                <a:solidFill>
                  <a:srgbClr val="000099"/>
                </a:solidFill>
              </a:rPr>
              <a:t>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539" y="1828800"/>
            <a:ext cx="9988322" cy="502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008080"/>
                </a:solidFill>
              </a:rPr>
              <a:t>R</a:t>
            </a:r>
            <a:r>
              <a:rPr lang="en-US" sz="3200" b="1" dirty="0"/>
              <a:t>eflect: </a:t>
            </a:r>
            <a:r>
              <a:rPr lang="en-US" sz="3200" i="1" dirty="0"/>
              <a:t>It sounds like taking care of ___ isn’t easy.</a:t>
            </a:r>
          </a:p>
          <a:p>
            <a:pPr>
              <a:lnSpc>
                <a:spcPct val="160000"/>
              </a:lnSpc>
            </a:pPr>
            <a:r>
              <a:rPr lang="en-US" sz="4000" b="1" dirty="0">
                <a:solidFill>
                  <a:srgbClr val="008080"/>
                </a:solidFill>
              </a:rPr>
              <a:t>E</a:t>
            </a:r>
            <a:r>
              <a:rPr lang="en-US" sz="3200" b="1" dirty="0"/>
              <a:t>mpathize: </a:t>
            </a:r>
            <a:r>
              <a:rPr lang="en-US" sz="3200" i="1" dirty="0"/>
              <a:t>It can be tough to be a parent, and a kid.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8080"/>
                </a:solidFill>
              </a:rPr>
              <a:t>A</a:t>
            </a:r>
            <a:r>
              <a:rPr lang="en-US" sz="3200" b="1" dirty="0"/>
              <a:t>ssess: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Triggers? The most difficult behavior.</a:t>
            </a:r>
          </a:p>
        </p:txBody>
      </p:sp>
    </p:spTree>
    <p:extLst>
      <p:ext uri="{BB962C8B-B14F-4D97-AF65-F5344CB8AC3E}">
        <p14:creationId xmlns:p14="http://schemas.microsoft.com/office/powerpoint/2010/main" val="177869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86508" y="210381"/>
            <a:ext cx="11288150" cy="1325563"/>
          </a:xfrm>
        </p:spPr>
        <p:txBody>
          <a:bodyPr>
            <a:normAutofit/>
          </a:bodyPr>
          <a:lstStyle/>
          <a:p>
            <a:pPr algn="ctr" eaLnBrk="1" hangingPunct="1">
              <a:buFont typeface="Symbol" charset="0"/>
              <a:buNone/>
            </a:pPr>
            <a:r>
              <a:rPr lang="en-US" sz="4000" b="1" dirty="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 Child Factors Contributing to Difficult Behavior</a:t>
            </a:r>
            <a:endParaRPr lang="en-US" sz="5400" b="1" dirty="0">
              <a:solidFill>
                <a:srgbClr val="000066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595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35944"/>
            <a:ext cx="10515600" cy="515867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10000"/>
              </a:lnSpc>
              <a:buFont typeface="Symbol" charset="0"/>
              <a:buChar char="·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Difficult temperament </a:t>
            </a:r>
          </a:p>
          <a:p>
            <a:pPr marL="285750" indent="-285750">
              <a:lnSpc>
                <a:spcPct val="110000"/>
              </a:lnSpc>
              <a:buFont typeface="Symbol" charset="0"/>
              <a:buChar char="·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ADHD</a:t>
            </a:r>
            <a:endParaRPr lang="en-US" sz="3000" dirty="0">
              <a:ea typeface="ＭＳ Ｐゴシック" charset="0"/>
            </a:endParaRPr>
          </a:p>
          <a:p>
            <a:pPr marL="285750" indent="-285750">
              <a:lnSpc>
                <a:spcPct val="110000"/>
              </a:lnSpc>
              <a:buFont typeface="Symbol" charset="0"/>
              <a:buChar char="·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Intellectual/learning disability</a:t>
            </a:r>
            <a:endParaRPr lang="en-US" sz="3000" dirty="0">
              <a:ea typeface="ＭＳ Ｐゴシック" charset="0"/>
            </a:endParaRPr>
          </a:p>
          <a:p>
            <a:pPr marL="285750" indent="-285750">
              <a:lnSpc>
                <a:spcPct val="110000"/>
              </a:lnSpc>
              <a:buFont typeface="Symbol" charset="0"/>
              <a:buChar char="·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Hearing problem</a:t>
            </a:r>
          </a:p>
          <a:p>
            <a:pPr marL="285750" indent="-285750">
              <a:lnSpc>
                <a:spcPct val="110000"/>
              </a:lnSpc>
              <a:buFont typeface="Symbol" charset="0"/>
              <a:buChar char="·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Language disorder</a:t>
            </a:r>
          </a:p>
          <a:p>
            <a:pPr marL="285750" indent="-285750">
              <a:lnSpc>
                <a:spcPct val="110000"/>
              </a:lnSpc>
              <a:buFont typeface="Symbol" charset="0"/>
              <a:buChar char="·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Sleep deprivation</a:t>
            </a:r>
          </a:p>
          <a:p>
            <a:pPr marL="285750" indent="-285750">
              <a:lnSpc>
                <a:spcPct val="110000"/>
              </a:lnSpc>
              <a:buFont typeface="Symbol" charset="0"/>
              <a:buChar char="·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Mood disorder</a:t>
            </a:r>
          </a:p>
          <a:p>
            <a:pPr marL="285750" indent="-285750">
              <a:lnSpc>
                <a:spcPct val="110000"/>
              </a:lnSpc>
              <a:buFont typeface="Symbol" charset="0"/>
              <a:buChar char="·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Traumatic experiences</a:t>
            </a:r>
          </a:p>
          <a:p>
            <a:pPr marL="285750" indent="-285750">
              <a:lnSpc>
                <a:spcPct val="110000"/>
              </a:lnSpc>
              <a:buFont typeface="Symbol" charset="0"/>
              <a:buChar char="·"/>
              <a:defRPr/>
            </a:pPr>
            <a:r>
              <a:rPr lang="en-US" sz="3000" b="1" dirty="0">
                <a:solidFill>
                  <a:srgbClr val="006666"/>
                </a:solidFill>
                <a:ea typeface="ＭＳ Ｐゴシック" charset="0"/>
                <a:cs typeface="ＭＳ Ｐゴシック" charset="0"/>
              </a:rPr>
              <a:t>Parental perception of “difficult” behavior</a:t>
            </a:r>
          </a:p>
          <a:p>
            <a:pPr lvl="1">
              <a:buNone/>
              <a:defRPr/>
            </a:pPr>
            <a:endParaRPr lang="en-US" sz="3200" b="1" dirty="0">
              <a:latin typeface="Arial" charset="0"/>
              <a:ea typeface="ＭＳ Ｐゴシック" charset="0"/>
            </a:endParaRPr>
          </a:p>
        </p:txBody>
      </p:sp>
      <p:pic>
        <p:nvPicPr>
          <p:cNvPr id="1026" name="Picture 2" descr="https://farm2.staticflickr.com/1072/635221364_8022171e64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511" y="1983545"/>
            <a:ext cx="3180471" cy="471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687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Assessment - Understanding Parents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285" y="1690688"/>
            <a:ext cx="10515600" cy="47299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Parent may think punishment is necessary, even good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solidFill>
                <a:srgbClr val="006666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006666"/>
                </a:solidFill>
              </a:rPr>
              <a:t>Why?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How they were raised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Little understanding of child development, behavior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Don’t know alternatives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Stress - struggling to cope, little support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Religious belief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6666"/>
                </a:solidFill>
              </a:rPr>
              <a:t>Understand and address the basis for parent’s 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8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3870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Parents’ Stance Toward Physical Punishment</a:t>
            </a:r>
            <a:br>
              <a:rPr lang="en-US" b="1" dirty="0">
                <a:solidFill>
                  <a:srgbClr val="000066"/>
                </a:solidFill>
              </a:rPr>
            </a:b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Strongly Against			Ambivalent			Strongly For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Readiness to Change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2349100"/>
            <a:ext cx="99921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38200" y="2082018"/>
            <a:ext cx="0" cy="4923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830340" y="2102915"/>
            <a:ext cx="0" cy="4923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91776" y="2102915"/>
            <a:ext cx="0" cy="4923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37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9"/>
                </a:solidFill>
              </a:rPr>
              <a:t>Assess</a:t>
            </a:r>
            <a:br>
              <a:rPr lang="en-US" b="1" dirty="0">
                <a:solidFill>
                  <a:srgbClr val="000066"/>
                </a:solidFill>
              </a:rPr>
            </a:br>
            <a:r>
              <a:rPr lang="en-US" b="1" dirty="0">
                <a:solidFill>
                  <a:srgbClr val="000066"/>
                </a:solidFill>
              </a:rPr>
              <a:t>	</a:t>
            </a:r>
            <a:r>
              <a:rPr lang="en-US" sz="2800" b="1" dirty="0">
                <a:solidFill>
                  <a:srgbClr val="006666"/>
                </a:solidFill>
              </a:rPr>
              <a:t>Incorporate Principles of Motivational Interviewing</a:t>
            </a:r>
            <a:endParaRPr lang="en-US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4962"/>
            <a:ext cx="10515600" cy="47180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/>
              <a:t>What things make it necessary to spank ___?</a:t>
            </a:r>
          </a:p>
          <a:p>
            <a:pPr>
              <a:lnSpc>
                <a:spcPct val="150000"/>
              </a:lnSpc>
            </a:pPr>
            <a:r>
              <a:rPr lang="en-US" sz="3200" i="1" dirty="0"/>
              <a:t>Why do you think ___ does that?</a:t>
            </a:r>
          </a:p>
          <a:p>
            <a:pPr>
              <a:lnSpc>
                <a:spcPct val="150000"/>
              </a:lnSpc>
            </a:pPr>
            <a:r>
              <a:rPr lang="en-US" sz="3200" i="1" dirty="0"/>
              <a:t>What works? </a:t>
            </a:r>
          </a:p>
          <a:p>
            <a:pPr>
              <a:lnSpc>
                <a:spcPct val="150000"/>
              </a:lnSpc>
            </a:pPr>
            <a:r>
              <a:rPr lang="en-US" sz="3200" i="1" dirty="0"/>
              <a:t>What else have you tried?</a:t>
            </a:r>
          </a:p>
          <a:p>
            <a:pPr>
              <a:lnSpc>
                <a:spcPct val="150000"/>
              </a:lnSpc>
            </a:pPr>
            <a:r>
              <a:rPr lang="en-US" sz="3200" i="1" dirty="0"/>
              <a:t>What else could you try?</a:t>
            </a:r>
          </a:p>
        </p:txBody>
      </p:sp>
    </p:spTree>
    <p:extLst>
      <p:ext uri="{BB962C8B-B14F-4D97-AF65-F5344CB8AC3E}">
        <p14:creationId xmlns:p14="http://schemas.microsoft.com/office/powerpoint/2010/main" val="2539834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Motivational Interviewing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077135" cy="46736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Identify where parent is re. ‘readiness to change’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Pre-contemplation, contemplation, preparation, action, maintenance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Motivate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Elicit their ideas of  the issue, what to do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>
                <a:solidFill>
                  <a:srgbClr val="006666"/>
                </a:solidFill>
              </a:rPr>
              <a:t>Jointly</a:t>
            </a:r>
            <a:r>
              <a:rPr lang="en-US" sz="3200" dirty="0"/>
              <a:t> develop a plan – attainable goals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Follow-up, affirm any progress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Bolster commitment to change</a:t>
            </a:r>
          </a:p>
        </p:txBody>
      </p:sp>
    </p:spTree>
    <p:extLst>
      <p:ext uri="{BB962C8B-B14F-4D97-AF65-F5344CB8AC3E}">
        <p14:creationId xmlns:p14="http://schemas.microsoft.com/office/powerpoint/2010/main" val="50681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097" y="15005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6666"/>
                </a:solidFill>
              </a:rPr>
              <a:t>P</a:t>
            </a:r>
            <a:r>
              <a:rPr lang="en-US" b="1" dirty="0">
                <a:solidFill>
                  <a:srgbClr val="000066"/>
                </a:solidFill>
              </a:rPr>
              <a:t>lan – </a:t>
            </a:r>
            <a:r>
              <a:rPr lang="en-US" sz="4000" b="1" dirty="0">
                <a:solidFill>
                  <a:srgbClr val="000066"/>
                </a:solidFill>
              </a:rPr>
              <a:t>A Light Touch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5040"/>
            <a:ext cx="10515600" cy="54329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Ask permission to discuss alternatives (MI)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100" i="1" dirty="0"/>
              <a:t>“Would you like (more) help?”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No preaching, admonishing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Time out for parent </a:t>
            </a:r>
            <a:r>
              <a:rPr lang="en-US" dirty="0"/>
              <a:t>(“</a:t>
            </a:r>
            <a:r>
              <a:rPr lang="en-US" i="1" dirty="0"/>
              <a:t>give yourself a break!”)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Convey concern about hitting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100" dirty="0"/>
              <a:t>Child learns hitting is the way to deal with angry feelings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100" dirty="0"/>
              <a:t>Does not work well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100" dirty="0"/>
              <a:t>There are better ways to teach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Add to parent’s ‘toolbox’ </a:t>
            </a:r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/>
          </a:p>
          <a:p>
            <a:endParaRPr lang="en-US" dirty="0"/>
          </a:p>
        </p:txBody>
      </p:sp>
      <p:pic>
        <p:nvPicPr>
          <p:cNvPr id="8194" name="Picture 2" descr="https://farm4.staticflickr.com/3144/2333513754_d92be89a28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85" y="331223"/>
            <a:ext cx="3398783" cy="24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94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General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7" y="1416818"/>
            <a:ext cx="11120439" cy="58555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Professionals and parents are role models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Educate parent about normal development and behavior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Acknowledge it can be challenging. Reasonable expectations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Nothing works overnight!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Kids do need rules/limits, consistency, and flexibility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Use least intrusive approach that works </a:t>
            </a:r>
            <a:r>
              <a:rPr lang="en-US" sz="2400" dirty="0"/>
              <a:t>(</a:t>
            </a:r>
            <a:r>
              <a:rPr lang="en-US" sz="2400" dirty="0" err="1"/>
              <a:t>eg</a:t>
            </a:r>
            <a:r>
              <a:rPr lang="en-US" sz="2400" dirty="0"/>
              <a:t>, give child choices)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0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More General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880" y="1431153"/>
            <a:ext cx="10515600" cy="5730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/>
              <a:t>Prioritize what to work 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Dangerous, destructive, hurtful behavior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sz="3200" dirty="0"/>
              <a:t>Suggest no hitting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sz="3200" dirty="0"/>
              <a:t>Planned ignoring ... extinction </a:t>
            </a: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. temper tantrums)</a:t>
            </a:r>
            <a:endParaRPr lang="en-US" sz="3200" dirty="0"/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sz="3200" dirty="0"/>
              <a:t>Perfect the art of distraction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/>
              <a:t>Help child understand why a behavior is problematic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https://farm8.staticflickr.com/7198/6880721606_4b0145c7b5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025" y="240089"/>
            <a:ext cx="3814443" cy="310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84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D8A88-F659-7A2F-43AB-F38BDD486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C8E838E-0541-53A1-CEA3-86F9E5929AB8}"/>
              </a:ext>
            </a:extLst>
          </p:cNvPr>
          <p:cNvSpPr/>
          <p:nvPr/>
        </p:nvSpPr>
        <p:spPr>
          <a:xfrm>
            <a:off x="4446876" y="496945"/>
            <a:ext cx="1091045" cy="3506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4E4DCE9-40C7-40B5-367C-0111C2B0C847}"/>
              </a:ext>
            </a:extLst>
          </p:cNvPr>
          <p:cNvSpPr txBox="1"/>
          <p:nvPr/>
        </p:nvSpPr>
        <p:spPr>
          <a:xfrm>
            <a:off x="4446876" y="496945"/>
            <a:ext cx="1091045" cy="267637"/>
          </a:xfrm>
          <a:prstGeom prst="rect">
            <a:avLst/>
          </a:prstGeom>
          <a:ln w="9525">
            <a:solidFill>
              <a:srgbClr val="3C63A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11">
              <a:latin typeface="Times New Roman"/>
              <a:cs typeface="Times New Roman"/>
            </a:endParaRPr>
          </a:p>
          <a:p>
            <a:pPr marL="27708" marR="106504"/>
            <a:r>
              <a:rPr sz="614" b="1" i="1" spc="10" dirty="0">
                <a:solidFill>
                  <a:srgbClr val="000099"/>
                </a:solidFill>
                <a:latin typeface="Calibri"/>
                <a:cs typeface="Calibri"/>
              </a:rPr>
              <a:t>Do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you often </a:t>
            </a:r>
            <a:r>
              <a:rPr sz="614" b="1" i="1" spc="-10" dirty="0">
                <a:solidFill>
                  <a:srgbClr val="000099"/>
                </a:solidFill>
                <a:latin typeface="Calibri"/>
                <a:cs typeface="Calibri"/>
              </a:rPr>
              <a:t>feel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your child </a:t>
            </a:r>
            <a:r>
              <a:rPr sz="614" b="1" i="1" spc="-27" dirty="0">
                <a:solidFill>
                  <a:srgbClr val="000099"/>
                </a:solidFill>
                <a:latin typeface="Calibri"/>
                <a:cs typeface="Calibri"/>
              </a:rPr>
              <a:t>is 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difficult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to take </a:t>
            </a:r>
            <a:r>
              <a:rPr sz="614" b="1" i="1" spc="-10" dirty="0">
                <a:solidFill>
                  <a:srgbClr val="000099"/>
                </a:solidFill>
                <a:latin typeface="Calibri"/>
                <a:cs typeface="Calibri"/>
              </a:rPr>
              <a:t>care</a:t>
            </a:r>
            <a:r>
              <a:rPr sz="614" b="1" i="1" spc="37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of?</a:t>
            </a:r>
            <a:endParaRPr sz="614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BB682CC-F73C-55A0-4236-130EDBADF3E0}"/>
              </a:ext>
            </a:extLst>
          </p:cNvPr>
          <p:cNvSpPr/>
          <p:nvPr/>
        </p:nvSpPr>
        <p:spPr>
          <a:xfrm>
            <a:off x="3602182" y="155864"/>
            <a:ext cx="652895" cy="367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7E577EE-8533-C392-F166-FBDC49630064}"/>
              </a:ext>
            </a:extLst>
          </p:cNvPr>
          <p:cNvSpPr txBox="1"/>
          <p:nvPr/>
        </p:nvSpPr>
        <p:spPr>
          <a:xfrm>
            <a:off x="4466965" y="185305"/>
            <a:ext cx="3567545" cy="19757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1227" b="1" spc="-3" dirty="0">
                <a:solidFill>
                  <a:srgbClr val="008080"/>
                </a:solidFill>
                <a:latin typeface="Calibri"/>
                <a:cs typeface="Calibri"/>
              </a:rPr>
              <a:t>Guidelines </a:t>
            </a:r>
            <a:r>
              <a:rPr sz="1227" b="1" spc="-10" dirty="0">
                <a:solidFill>
                  <a:srgbClr val="008080"/>
                </a:solidFill>
                <a:latin typeface="Calibri"/>
                <a:cs typeface="Calibri"/>
              </a:rPr>
              <a:t>for </a:t>
            </a:r>
            <a:r>
              <a:rPr sz="1227" b="1" dirty="0">
                <a:solidFill>
                  <a:srgbClr val="008080"/>
                </a:solidFill>
                <a:latin typeface="Calibri"/>
                <a:cs typeface="Calibri"/>
              </a:rPr>
              <a:t>Approaching Possible </a:t>
            </a:r>
            <a:r>
              <a:rPr sz="1227" b="1" spc="-3" dirty="0">
                <a:solidFill>
                  <a:srgbClr val="008080"/>
                </a:solidFill>
                <a:latin typeface="Calibri"/>
                <a:cs typeface="Calibri"/>
              </a:rPr>
              <a:t>Harsh</a:t>
            </a:r>
            <a:r>
              <a:rPr sz="1227" b="1" spc="-24" dirty="0">
                <a:solidFill>
                  <a:srgbClr val="008080"/>
                </a:solidFill>
                <a:latin typeface="Calibri"/>
                <a:cs typeface="Calibri"/>
              </a:rPr>
              <a:t> </a:t>
            </a:r>
            <a:r>
              <a:rPr sz="1227" b="1" spc="-7" dirty="0">
                <a:solidFill>
                  <a:srgbClr val="008080"/>
                </a:solidFill>
                <a:latin typeface="Calibri"/>
                <a:cs typeface="Calibri"/>
              </a:rPr>
              <a:t>Punishment</a:t>
            </a:r>
            <a:endParaRPr sz="1227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4E20F92-6D3C-680F-A389-C6A11F67F2F0}"/>
              </a:ext>
            </a:extLst>
          </p:cNvPr>
          <p:cNvSpPr/>
          <p:nvPr/>
        </p:nvSpPr>
        <p:spPr>
          <a:xfrm>
            <a:off x="6875318" y="496945"/>
            <a:ext cx="1091045" cy="3506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6A6B8CDE-4952-1709-0798-0D051225E42B}"/>
              </a:ext>
            </a:extLst>
          </p:cNvPr>
          <p:cNvSpPr txBox="1"/>
          <p:nvPr/>
        </p:nvSpPr>
        <p:spPr>
          <a:xfrm>
            <a:off x="6875318" y="496945"/>
            <a:ext cx="1091045" cy="267637"/>
          </a:xfrm>
          <a:prstGeom prst="rect">
            <a:avLst/>
          </a:prstGeom>
          <a:ln w="9525">
            <a:solidFill>
              <a:srgbClr val="3C63A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11">
              <a:latin typeface="Times New Roman"/>
              <a:cs typeface="Times New Roman"/>
            </a:endParaRPr>
          </a:p>
          <a:p>
            <a:pPr marL="38965" marR="89619"/>
            <a:r>
              <a:rPr sz="614" b="1" i="1" spc="10" dirty="0">
                <a:solidFill>
                  <a:srgbClr val="000099"/>
                </a:solidFill>
                <a:latin typeface="Calibri"/>
                <a:cs typeface="Calibri"/>
              </a:rPr>
              <a:t>Do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you sometimes </a:t>
            </a: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feel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you  need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to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slap </a:t>
            </a:r>
            <a:r>
              <a:rPr sz="614" b="1" i="1" spc="14" dirty="0">
                <a:solidFill>
                  <a:srgbClr val="000099"/>
                </a:solidFill>
                <a:latin typeface="Calibri"/>
                <a:cs typeface="Calibri"/>
              </a:rPr>
              <a:t>or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hit your</a:t>
            </a:r>
            <a:r>
              <a:rPr sz="614" b="1" i="1" spc="-27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child?</a:t>
            </a:r>
            <a:endParaRPr sz="614">
              <a:latin typeface="Calibri"/>
              <a:cs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1B0349A8-24F7-9C10-D786-CA98C85FEA0F}"/>
              </a:ext>
            </a:extLst>
          </p:cNvPr>
          <p:cNvSpPr/>
          <p:nvPr/>
        </p:nvSpPr>
        <p:spPr>
          <a:xfrm>
            <a:off x="7111278" y="1847634"/>
            <a:ext cx="1480705" cy="789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7A97293-489D-8A2F-E4EC-C5919BCE3BCD}"/>
              </a:ext>
            </a:extLst>
          </p:cNvPr>
          <p:cNvSpPr txBox="1"/>
          <p:nvPr/>
        </p:nvSpPr>
        <p:spPr>
          <a:xfrm>
            <a:off x="7111278" y="1847633"/>
            <a:ext cx="1480705" cy="743240"/>
          </a:xfrm>
          <a:prstGeom prst="rect">
            <a:avLst/>
          </a:prstGeom>
          <a:ln w="9525">
            <a:solidFill>
              <a:srgbClr val="3C63AC"/>
            </a:solidFill>
          </a:ln>
        </p:spPr>
        <p:txBody>
          <a:bodyPr vert="horz" wrap="square" lIns="0" tIns="3897" rIns="0" bIns="0" rtlCol="0">
            <a:spAutoFit/>
          </a:bodyPr>
          <a:lstStyle/>
          <a:p>
            <a:pPr marL="38965">
              <a:spcBef>
                <a:spcPts val="31"/>
              </a:spcBef>
            </a:pP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If slapping/hitting, </a:t>
            </a: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how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often?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With</a:t>
            </a:r>
            <a:r>
              <a:rPr sz="614" b="1" i="1" spc="41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what?</a:t>
            </a:r>
            <a:endParaRPr sz="614">
              <a:latin typeface="Calibri"/>
              <a:cs typeface="Calibri"/>
            </a:endParaRPr>
          </a:p>
          <a:p>
            <a:pPr>
              <a:spcBef>
                <a:spcPts val="31"/>
              </a:spcBef>
            </a:pPr>
            <a:endParaRPr sz="580">
              <a:latin typeface="Calibri"/>
              <a:cs typeface="Calibri"/>
            </a:endParaRPr>
          </a:p>
          <a:p>
            <a:pPr marL="38965" marR="137676">
              <a:tabLst>
                <a:tab pos="660671" algn="l"/>
              </a:tabLst>
            </a:pP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How’s it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working?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How </a:t>
            </a:r>
            <a:r>
              <a:rPr sz="614" b="1" i="1" spc="-10" dirty="0">
                <a:solidFill>
                  <a:srgbClr val="000099"/>
                </a:solidFill>
                <a:latin typeface="Calibri"/>
                <a:cs typeface="Calibri"/>
              </a:rPr>
              <a:t>do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you </a:t>
            </a: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feel</a:t>
            </a:r>
            <a:r>
              <a:rPr sz="614" b="1" i="1" spc="-48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after 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you’ve</a:t>
            </a:r>
            <a:r>
              <a:rPr sz="614" b="1" i="1" spc="-24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slapped</a:t>
            </a:r>
            <a:r>
              <a:rPr sz="614" b="1" i="1" u="sng" dirty="0">
                <a:solidFill>
                  <a:srgbClr val="000099"/>
                </a:solidFill>
                <a:uFill>
                  <a:solidFill>
                    <a:srgbClr val="000098"/>
                  </a:solidFill>
                </a:uFill>
                <a:latin typeface="Calibri"/>
                <a:cs typeface="Calibri"/>
              </a:rPr>
              <a:t> 	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?</a:t>
            </a:r>
            <a:endParaRPr sz="614">
              <a:latin typeface="Calibri"/>
              <a:cs typeface="Calibri"/>
            </a:endParaRPr>
          </a:p>
          <a:p>
            <a:pPr marL="38965" marR="595730">
              <a:lnSpc>
                <a:spcPct val="208500"/>
              </a:lnSpc>
              <a:spcBef>
                <a:spcPts val="20"/>
              </a:spcBef>
            </a:pP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What else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have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you</a:t>
            </a:r>
            <a:r>
              <a:rPr sz="614" b="1" i="1" spc="-68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tried? 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How’s that</a:t>
            </a:r>
            <a:r>
              <a:rPr sz="614" b="1" i="1" spc="-27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working?</a:t>
            </a:r>
            <a:endParaRPr sz="614">
              <a:latin typeface="Calibri"/>
              <a:cs typeface="Calibri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2F2AECE-AE75-7A3F-887E-C4D429D4043C}"/>
              </a:ext>
            </a:extLst>
          </p:cNvPr>
          <p:cNvSpPr/>
          <p:nvPr/>
        </p:nvSpPr>
        <p:spPr>
          <a:xfrm>
            <a:off x="5474710" y="1847634"/>
            <a:ext cx="1480705" cy="789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2318DB38-BCD1-843A-0EC3-E9140AAE6FC8}"/>
              </a:ext>
            </a:extLst>
          </p:cNvPr>
          <p:cNvSpPr txBox="1"/>
          <p:nvPr/>
        </p:nvSpPr>
        <p:spPr>
          <a:xfrm>
            <a:off x="5474710" y="1847633"/>
            <a:ext cx="1480705" cy="587918"/>
          </a:xfrm>
          <a:prstGeom prst="rect">
            <a:avLst/>
          </a:prstGeom>
          <a:ln w="9525">
            <a:solidFill>
              <a:srgbClr val="3C63A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14">
              <a:latin typeface="Times New Roman"/>
              <a:cs typeface="Times New Roman"/>
            </a:endParaRPr>
          </a:p>
          <a:p>
            <a:pPr>
              <a:spcBef>
                <a:spcPts val="17"/>
              </a:spcBef>
            </a:pPr>
            <a:endParaRPr sz="716">
              <a:latin typeface="Times New Roman"/>
              <a:cs typeface="Times New Roman"/>
            </a:endParaRPr>
          </a:p>
          <a:p>
            <a:pPr marL="37233" marR="76198">
              <a:tabLst>
                <a:tab pos="588370" algn="l"/>
              </a:tabLst>
            </a:pP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I </a:t>
            </a:r>
            <a:r>
              <a:rPr sz="614" b="1" i="1" spc="-10" dirty="0">
                <a:solidFill>
                  <a:srgbClr val="000099"/>
                </a:solidFill>
                <a:latin typeface="Calibri"/>
                <a:cs typeface="Calibri"/>
              </a:rPr>
              <a:t>am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concerned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that’s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what’s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happening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is  </a:t>
            </a: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not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good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for</a:t>
            </a:r>
            <a:r>
              <a:rPr sz="614" b="1" i="1" u="sng" spc="-3" dirty="0">
                <a:solidFill>
                  <a:srgbClr val="000099"/>
                </a:solidFill>
                <a:uFill>
                  <a:solidFill>
                    <a:srgbClr val="000098"/>
                  </a:solidFill>
                </a:uFill>
                <a:latin typeface="Calibri"/>
                <a:cs typeface="Calibri"/>
              </a:rPr>
              <a:t> 	</a:t>
            </a: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and not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for</a:t>
            </a:r>
            <a:r>
              <a:rPr sz="614" b="1" i="1" spc="-14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you.</a:t>
            </a:r>
            <a:endParaRPr sz="614"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648">
              <a:latin typeface="Calibri"/>
              <a:cs typeface="Calibri"/>
            </a:endParaRPr>
          </a:p>
          <a:p>
            <a:pPr marL="37233"/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Can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we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discuss </a:t>
            </a:r>
            <a:r>
              <a:rPr sz="614" b="1" i="1" spc="-10" dirty="0">
                <a:solidFill>
                  <a:srgbClr val="000099"/>
                </a:solidFill>
                <a:latin typeface="Calibri"/>
                <a:cs typeface="Calibri"/>
              </a:rPr>
              <a:t>some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other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things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to</a:t>
            </a:r>
            <a:r>
              <a:rPr sz="614" b="1" i="1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try?</a:t>
            </a:r>
            <a:endParaRPr sz="614">
              <a:latin typeface="Calibri"/>
              <a:cs typeface="Calibri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CE5F7D3-BB72-E287-3260-28B9022ED68F}"/>
              </a:ext>
            </a:extLst>
          </p:cNvPr>
          <p:cNvSpPr/>
          <p:nvPr/>
        </p:nvSpPr>
        <p:spPr>
          <a:xfrm>
            <a:off x="4247284" y="4671060"/>
            <a:ext cx="1772949" cy="9400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4E7EBAEC-5D92-F7CE-811B-D8590CDC2EED}"/>
              </a:ext>
            </a:extLst>
          </p:cNvPr>
          <p:cNvSpPr txBox="1"/>
          <p:nvPr/>
        </p:nvSpPr>
        <p:spPr>
          <a:xfrm>
            <a:off x="4247284" y="4671060"/>
            <a:ext cx="1772949" cy="622735"/>
          </a:xfrm>
          <a:prstGeom prst="rect">
            <a:avLst/>
          </a:prstGeom>
          <a:ln w="9525">
            <a:solidFill>
              <a:srgbClr val="3C63A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14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14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14">
              <a:latin typeface="Times New Roman"/>
              <a:cs typeface="Times New Roman"/>
            </a:endParaRPr>
          </a:p>
          <a:p>
            <a:pPr marL="35501">
              <a:spcBef>
                <a:spcPts val="494"/>
              </a:spcBef>
            </a:pP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What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kind </a:t>
            </a:r>
            <a:r>
              <a:rPr sz="614" b="1" i="1" spc="14" dirty="0">
                <a:solidFill>
                  <a:srgbClr val="000099"/>
                </a:solidFill>
                <a:latin typeface="Calibri"/>
                <a:cs typeface="Calibri"/>
              </a:rPr>
              <a:t>of </a:t>
            </a:r>
            <a:r>
              <a:rPr sz="614" b="1" i="1" spc="7" dirty="0">
                <a:solidFill>
                  <a:srgbClr val="000099"/>
                </a:solidFill>
                <a:latin typeface="Calibri"/>
                <a:cs typeface="Calibri"/>
              </a:rPr>
              <a:t>help</a:t>
            </a:r>
            <a:r>
              <a:rPr sz="614" b="1" i="1" spc="-9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spc="-10" dirty="0">
                <a:solidFill>
                  <a:srgbClr val="000099"/>
                </a:solidFill>
                <a:latin typeface="Calibri"/>
                <a:cs typeface="Calibri"/>
              </a:rPr>
              <a:t>would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you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consider?</a:t>
            </a:r>
            <a:endParaRPr sz="614">
              <a:latin typeface="Calibri"/>
              <a:cs typeface="Calibri"/>
            </a:endParaRPr>
          </a:p>
          <a:p>
            <a:pPr marL="35501">
              <a:spcBef>
                <a:spcPts val="10"/>
              </a:spcBef>
            </a:pP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e.g., 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partner/spouse, </a:t>
            </a: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family, </a:t>
            </a:r>
            <a:r>
              <a:rPr sz="545" spc="7" dirty="0">
                <a:solidFill>
                  <a:srgbClr val="000099"/>
                </a:solidFill>
                <a:latin typeface="Calibri"/>
                <a:cs typeface="Calibri"/>
              </a:rPr>
              <a:t>a 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mental </a:t>
            </a:r>
            <a:r>
              <a:rPr sz="545" spc="7" dirty="0">
                <a:solidFill>
                  <a:srgbClr val="000099"/>
                </a:solidFill>
                <a:latin typeface="Calibri"/>
                <a:cs typeface="Calibri"/>
              </a:rPr>
              <a:t>health</a:t>
            </a:r>
            <a:r>
              <a:rPr sz="545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professional,</a:t>
            </a:r>
            <a:endParaRPr sz="545">
              <a:latin typeface="Calibri"/>
              <a:cs typeface="Calibri"/>
            </a:endParaRPr>
          </a:p>
          <a:p>
            <a:pPr marL="35501">
              <a:spcBef>
                <a:spcPts val="61"/>
              </a:spcBef>
            </a:pP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child’s </a:t>
            </a:r>
            <a:r>
              <a:rPr sz="545" spc="-7" dirty="0">
                <a:solidFill>
                  <a:srgbClr val="000099"/>
                </a:solidFill>
                <a:latin typeface="Calibri"/>
                <a:cs typeface="Calibri"/>
              </a:rPr>
              <a:t>daycare </a:t>
            </a:r>
            <a:r>
              <a:rPr sz="545" spc="10" dirty="0">
                <a:solidFill>
                  <a:srgbClr val="000099"/>
                </a:solidFill>
                <a:latin typeface="Calibri"/>
                <a:cs typeface="Calibri"/>
              </a:rPr>
              <a:t>or 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teacher, parenting </a:t>
            </a:r>
            <a:r>
              <a:rPr sz="545" spc="-7" dirty="0">
                <a:solidFill>
                  <a:srgbClr val="000099"/>
                </a:solidFill>
                <a:latin typeface="Calibri"/>
                <a:cs typeface="Calibri"/>
              </a:rPr>
              <a:t>classes, religious</a:t>
            </a:r>
            <a:r>
              <a:rPr sz="545" spc="-14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group</a:t>
            </a:r>
            <a:endParaRPr sz="545">
              <a:latin typeface="Calibri"/>
              <a:cs typeface="Calibri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81ABA002-6D25-18C2-84BD-F49EF8503CFE}"/>
              </a:ext>
            </a:extLst>
          </p:cNvPr>
          <p:cNvSpPr txBox="1"/>
          <p:nvPr/>
        </p:nvSpPr>
        <p:spPr>
          <a:xfrm>
            <a:off x="5380153" y="4465061"/>
            <a:ext cx="117331" cy="94799"/>
          </a:xfrm>
          <a:prstGeom prst="rect">
            <a:avLst/>
          </a:prstGeom>
        </p:spPr>
        <p:txBody>
          <a:bodyPr vert="horz" wrap="square" lIns="0" tIns="10824" rIns="0" bIns="0" rtlCol="0">
            <a:spAutoFit/>
          </a:bodyPr>
          <a:lstStyle/>
          <a:p>
            <a:pPr marL="8659">
              <a:spcBef>
                <a:spcPts val="85"/>
              </a:spcBef>
            </a:pPr>
            <a:r>
              <a:rPr sz="545" b="1" spc="20" dirty="0">
                <a:solidFill>
                  <a:srgbClr val="000099"/>
                </a:solidFill>
                <a:latin typeface="Calibri"/>
                <a:cs typeface="Calibri"/>
              </a:rPr>
              <a:t>Y</a:t>
            </a:r>
            <a:r>
              <a:rPr sz="545" b="1" spc="-2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545" b="1" spc="7" dirty="0">
                <a:solidFill>
                  <a:srgbClr val="000099"/>
                </a:solidFill>
                <a:latin typeface="Calibri"/>
                <a:cs typeface="Calibri"/>
              </a:rPr>
              <a:t>s</a:t>
            </a:r>
            <a:endParaRPr sz="545">
              <a:latin typeface="Calibri"/>
              <a:cs typeface="Calibri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64954CFE-9567-637E-F802-112E447C78A9}"/>
              </a:ext>
            </a:extLst>
          </p:cNvPr>
          <p:cNvSpPr txBox="1"/>
          <p:nvPr/>
        </p:nvSpPr>
        <p:spPr>
          <a:xfrm>
            <a:off x="7822796" y="4423497"/>
            <a:ext cx="373640" cy="178668"/>
          </a:xfrm>
          <a:prstGeom prst="rect">
            <a:avLst/>
          </a:prstGeom>
        </p:spPr>
        <p:txBody>
          <a:bodyPr vert="horz" wrap="square" lIns="0" tIns="10824" rIns="0" bIns="0" rtlCol="0">
            <a:spAutoFit/>
          </a:bodyPr>
          <a:lstStyle/>
          <a:p>
            <a:pPr marL="8659" marR="3464" indent="19482">
              <a:spcBef>
                <a:spcPts val="85"/>
              </a:spcBef>
            </a:pPr>
            <a:r>
              <a:rPr sz="545" b="1" spc="3" dirty="0">
                <a:solidFill>
                  <a:srgbClr val="000099"/>
                </a:solidFill>
                <a:latin typeface="Calibri"/>
                <a:cs typeface="Calibri"/>
              </a:rPr>
              <a:t>No, </a:t>
            </a:r>
            <a:r>
              <a:rPr sz="545" b="1" spc="-3" dirty="0">
                <a:solidFill>
                  <a:srgbClr val="000099"/>
                </a:solidFill>
                <a:latin typeface="Calibri"/>
                <a:cs typeface="Calibri"/>
              </a:rPr>
              <a:t>getting  </a:t>
            </a:r>
            <a:r>
              <a:rPr sz="545" b="1" spc="3" dirty="0">
                <a:solidFill>
                  <a:srgbClr val="000099"/>
                </a:solidFill>
                <a:latin typeface="Calibri"/>
                <a:cs typeface="Calibri"/>
              </a:rPr>
              <a:t>enough</a:t>
            </a:r>
            <a:r>
              <a:rPr sz="545" b="1" spc="-68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545" b="1" spc="-10" dirty="0">
                <a:solidFill>
                  <a:srgbClr val="000099"/>
                </a:solidFill>
                <a:latin typeface="Calibri"/>
                <a:cs typeface="Calibri"/>
              </a:rPr>
              <a:t>help</a:t>
            </a:r>
            <a:endParaRPr sz="545">
              <a:latin typeface="Calibri"/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4342E70E-9479-692F-FA81-D61CF57402C0}"/>
              </a:ext>
            </a:extLst>
          </p:cNvPr>
          <p:cNvSpPr txBox="1"/>
          <p:nvPr/>
        </p:nvSpPr>
        <p:spPr>
          <a:xfrm>
            <a:off x="6912812" y="4462635"/>
            <a:ext cx="503526" cy="94799"/>
          </a:xfrm>
          <a:prstGeom prst="rect">
            <a:avLst/>
          </a:prstGeom>
        </p:spPr>
        <p:txBody>
          <a:bodyPr vert="horz" wrap="square" lIns="0" tIns="10824" rIns="0" bIns="0" rtlCol="0">
            <a:spAutoFit/>
          </a:bodyPr>
          <a:lstStyle/>
          <a:p>
            <a:pPr marL="8659">
              <a:spcBef>
                <a:spcPts val="85"/>
              </a:spcBef>
            </a:pPr>
            <a:r>
              <a:rPr sz="545" b="1" spc="3" dirty="0">
                <a:solidFill>
                  <a:srgbClr val="000099"/>
                </a:solidFill>
                <a:latin typeface="Calibri"/>
                <a:cs typeface="Calibri"/>
              </a:rPr>
              <a:t>No, </a:t>
            </a:r>
            <a:r>
              <a:rPr sz="545" b="1" spc="-7" dirty="0">
                <a:solidFill>
                  <a:srgbClr val="000099"/>
                </a:solidFill>
                <a:latin typeface="Calibri"/>
                <a:cs typeface="Calibri"/>
              </a:rPr>
              <a:t>other</a:t>
            </a:r>
            <a:r>
              <a:rPr sz="545" b="1" spc="-31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545" b="1" spc="-3" dirty="0">
                <a:solidFill>
                  <a:srgbClr val="000099"/>
                </a:solidFill>
                <a:latin typeface="Calibri"/>
                <a:cs typeface="Calibri"/>
              </a:rPr>
              <a:t>reason</a:t>
            </a:r>
            <a:endParaRPr sz="545">
              <a:latin typeface="Calibri"/>
              <a:cs typeface="Calibri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A196F03A-2BC4-F237-46B3-C3D33A00EDA2}"/>
              </a:ext>
            </a:extLst>
          </p:cNvPr>
          <p:cNvSpPr txBox="1"/>
          <p:nvPr/>
        </p:nvSpPr>
        <p:spPr>
          <a:xfrm>
            <a:off x="3681629" y="6706466"/>
            <a:ext cx="542492" cy="126346"/>
          </a:xfrm>
          <a:prstGeom prst="rect">
            <a:avLst/>
          </a:prstGeom>
        </p:spPr>
        <p:txBody>
          <a:bodyPr vert="horz" wrap="square" lIns="0" tIns="10824" rIns="0" bIns="0" rtlCol="0">
            <a:spAutoFit/>
          </a:bodyPr>
          <a:lstStyle/>
          <a:p>
            <a:pPr marL="8659">
              <a:spcBef>
                <a:spcPts val="85"/>
              </a:spcBef>
            </a:pPr>
            <a:r>
              <a:rPr sz="750" spc="14" dirty="0">
                <a:latin typeface="Calibri"/>
                <a:cs typeface="Calibri"/>
              </a:rPr>
              <a:t>© </a:t>
            </a:r>
            <a:r>
              <a:rPr sz="750" spc="-7" dirty="0">
                <a:latin typeface="Calibri"/>
                <a:cs typeface="Calibri"/>
              </a:rPr>
              <a:t>2023,</a:t>
            </a:r>
            <a:r>
              <a:rPr sz="750" spc="-68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SEEK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756B400D-3350-A79F-52C9-930314F1BA52}"/>
              </a:ext>
            </a:extLst>
          </p:cNvPr>
          <p:cNvSpPr/>
          <p:nvPr/>
        </p:nvSpPr>
        <p:spPr>
          <a:xfrm>
            <a:off x="5474710" y="2872091"/>
            <a:ext cx="1480705" cy="7890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BF1FF01F-296A-5E9B-F6D6-1F1179A9446C}"/>
              </a:ext>
            </a:extLst>
          </p:cNvPr>
          <p:cNvSpPr txBox="1"/>
          <p:nvPr/>
        </p:nvSpPr>
        <p:spPr>
          <a:xfrm>
            <a:off x="5474710" y="2872090"/>
            <a:ext cx="1480705" cy="706068"/>
          </a:xfrm>
          <a:prstGeom prst="rect">
            <a:avLst/>
          </a:prstGeom>
          <a:ln w="9525">
            <a:solidFill>
              <a:srgbClr val="3C63AC"/>
            </a:solidFill>
          </a:ln>
        </p:spPr>
        <p:txBody>
          <a:bodyPr vert="horz" wrap="square" lIns="0" tIns="29441" rIns="0" bIns="0" rtlCol="0">
            <a:spAutoFit/>
          </a:bodyPr>
          <a:lstStyle/>
          <a:p>
            <a:pPr marL="37233" marR="47191">
              <a:spcBef>
                <a:spcPts val="232"/>
              </a:spcBef>
            </a:pP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May I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suggest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a </a:t>
            </a: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few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things? </a:t>
            </a: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We’ve</a:t>
            </a:r>
            <a:r>
              <a:rPr sz="614" b="1" i="1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learned 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good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ways </a:t>
            </a:r>
            <a:r>
              <a:rPr sz="614" b="1" i="1" spc="20" dirty="0">
                <a:solidFill>
                  <a:srgbClr val="000099"/>
                </a:solidFill>
                <a:latin typeface="Calibri"/>
                <a:cs typeface="Calibri"/>
              </a:rPr>
              <a:t>to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teach</a:t>
            </a:r>
            <a:r>
              <a:rPr sz="614" b="1" i="1" spc="-58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kids.</a:t>
            </a:r>
            <a:endParaRPr sz="614">
              <a:latin typeface="Calibri"/>
              <a:cs typeface="Calibri"/>
            </a:endParaRPr>
          </a:p>
          <a:p>
            <a:pPr marL="74033" indent="-36800">
              <a:lnSpc>
                <a:spcPts val="525"/>
              </a:lnSpc>
              <a:buChar char="-"/>
              <a:tabLst>
                <a:tab pos="74033" algn="l"/>
              </a:tabLst>
            </a:pPr>
            <a:r>
              <a:rPr sz="545" spc="10" dirty="0">
                <a:solidFill>
                  <a:srgbClr val="000099"/>
                </a:solidFill>
                <a:latin typeface="Calibri"/>
                <a:cs typeface="Calibri"/>
              </a:rPr>
              <a:t>no 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hitting</a:t>
            </a:r>
            <a:r>
              <a:rPr sz="545" spc="-61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contract</a:t>
            </a:r>
            <a:endParaRPr sz="545">
              <a:latin typeface="Calibri"/>
              <a:cs typeface="Calibri"/>
            </a:endParaRPr>
          </a:p>
          <a:p>
            <a:pPr marL="74033" indent="-36800">
              <a:lnSpc>
                <a:spcPts val="545"/>
              </a:lnSpc>
              <a:buChar char="-"/>
              <a:tabLst>
                <a:tab pos="74033" algn="l"/>
              </a:tabLst>
            </a:pP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praise </a:t>
            </a:r>
            <a:r>
              <a:rPr sz="545" spc="3" dirty="0">
                <a:solidFill>
                  <a:srgbClr val="000099"/>
                </a:solidFill>
                <a:latin typeface="Calibri"/>
                <a:cs typeface="Calibri"/>
              </a:rPr>
              <a:t>- 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power </a:t>
            </a:r>
            <a:r>
              <a:rPr sz="545" spc="10" dirty="0">
                <a:solidFill>
                  <a:srgbClr val="000099"/>
                </a:solidFill>
                <a:latin typeface="Calibri"/>
                <a:cs typeface="Calibri"/>
              </a:rPr>
              <a:t>of </a:t>
            </a:r>
            <a:r>
              <a:rPr sz="545" spc="-7" dirty="0">
                <a:solidFill>
                  <a:srgbClr val="000099"/>
                </a:solidFill>
                <a:latin typeface="Calibri"/>
                <a:cs typeface="Calibri"/>
              </a:rPr>
              <a:t>positive</a:t>
            </a:r>
            <a:r>
              <a:rPr sz="545" spc="-24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reinforcement</a:t>
            </a:r>
            <a:endParaRPr sz="545">
              <a:latin typeface="Calibri"/>
              <a:cs typeface="Calibri"/>
            </a:endParaRPr>
          </a:p>
          <a:p>
            <a:pPr marL="37233" marR="96113">
              <a:lnSpc>
                <a:spcPts val="545"/>
              </a:lnSpc>
              <a:spcBef>
                <a:spcPts val="55"/>
              </a:spcBef>
              <a:buChar char="-"/>
              <a:tabLst>
                <a:tab pos="74033" algn="l"/>
              </a:tabLst>
            </a:pP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prioritize </a:t>
            </a:r>
            <a:r>
              <a:rPr sz="545" spc="3" dirty="0">
                <a:solidFill>
                  <a:srgbClr val="000099"/>
                </a:solidFill>
                <a:latin typeface="Calibri"/>
                <a:cs typeface="Calibri"/>
              </a:rPr>
              <a:t>- 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clear, simple rules </a:t>
            </a: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for </a:t>
            </a:r>
            <a:r>
              <a:rPr sz="545" spc="-7" dirty="0">
                <a:solidFill>
                  <a:srgbClr val="000099"/>
                </a:solidFill>
                <a:latin typeface="Calibri"/>
                <a:cs typeface="Calibri"/>
              </a:rPr>
              <a:t>dangerous </a:t>
            </a:r>
            <a:r>
              <a:rPr sz="545" spc="10" dirty="0">
                <a:solidFill>
                  <a:srgbClr val="000099"/>
                </a:solidFill>
                <a:latin typeface="Calibri"/>
                <a:cs typeface="Calibri"/>
              </a:rPr>
              <a:t>or  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damaging</a:t>
            </a:r>
            <a:r>
              <a:rPr sz="545" spc="17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behavior</a:t>
            </a:r>
            <a:endParaRPr sz="545">
              <a:latin typeface="Calibri"/>
              <a:cs typeface="Calibri"/>
            </a:endParaRPr>
          </a:p>
          <a:p>
            <a:pPr marL="74033" indent="-36800">
              <a:lnSpc>
                <a:spcPts val="491"/>
              </a:lnSpc>
              <a:buChar char="-"/>
              <a:tabLst>
                <a:tab pos="74033" algn="l"/>
              </a:tabLst>
            </a:pP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consistency </a:t>
            </a:r>
            <a:r>
              <a:rPr sz="545" spc="3" dirty="0">
                <a:solidFill>
                  <a:srgbClr val="000099"/>
                </a:solidFill>
                <a:latin typeface="Calibri"/>
                <a:cs typeface="Calibri"/>
              </a:rPr>
              <a:t>- </a:t>
            </a:r>
            <a:r>
              <a:rPr sz="545" spc="7" dirty="0">
                <a:solidFill>
                  <a:srgbClr val="000099"/>
                </a:solidFill>
                <a:latin typeface="Calibri"/>
                <a:cs typeface="Calibri"/>
              </a:rPr>
              <a:t>all</a:t>
            </a:r>
            <a:r>
              <a:rPr sz="545" spc="-92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caregivers</a:t>
            </a:r>
            <a:endParaRPr sz="545">
              <a:latin typeface="Calibri"/>
              <a:cs typeface="Calibri"/>
            </a:endParaRPr>
          </a:p>
          <a:p>
            <a:pPr marL="74033" indent="-36800">
              <a:lnSpc>
                <a:spcPts val="573"/>
              </a:lnSpc>
              <a:buChar char="-"/>
              <a:tabLst>
                <a:tab pos="74033" algn="l"/>
              </a:tabLst>
            </a:pP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active </a:t>
            </a: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ignoring </a:t>
            </a:r>
            <a:r>
              <a:rPr sz="545" spc="3" dirty="0">
                <a:solidFill>
                  <a:srgbClr val="000099"/>
                </a:solidFill>
                <a:latin typeface="Calibri"/>
                <a:cs typeface="Calibri"/>
              </a:rPr>
              <a:t>- 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not </a:t>
            </a: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sweating </a:t>
            </a:r>
            <a:r>
              <a:rPr sz="545" spc="7" dirty="0">
                <a:solidFill>
                  <a:srgbClr val="000099"/>
                </a:solidFill>
                <a:latin typeface="Calibri"/>
                <a:cs typeface="Calibri"/>
              </a:rPr>
              <a:t>small</a:t>
            </a:r>
            <a:r>
              <a:rPr sz="545" spc="-58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545" spc="-7" dirty="0">
                <a:solidFill>
                  <a:srgbClr val="000099"/>
                </a:solidFill>
                <a:latin typeface="Calibri"/>
                <a:cs typeface="Calibri"/>
              </a:rPr>
              <a:t>stuff</a:t>
            </a:r>
            <a:endParaRPr sz="545">
              <a:latin typeface="Calibri"/>
              <a:cs typeface="Calibri"/>
            </a:endParaRPr>
          </a:p>
          <a:p>
            <a:pPr marL="74033" indent="-36800">
              <a:lnSpc>
                <a:spcPts val="627"/>
              </a:lnSpc>
              <a:buChar char="-"/>
              <a:tabLst>
                <a:tab pos="74033" algn="l"/>
              </a:tabLst>
            </a:pP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patience </a:t>
            </a:r>
            <a:r>
              <a:rPr sz="545" spc="3" dirty="0">
                <a:solidFill>
                  <a:srgbClr val="000099"/>
                </a:solidFill>
                <a:latin typeface="Calibri"/>
                <a:cs typeface="Calibri"/>
              </a:rPr>
              <a:t>- </a:t>
            </a: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won’t change</a:t>
            </a:r>
            <a:r>
              <a:rPr sz="545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overnight</a:t>
            </a:r>
            <a:endParaRPr sz="545">
              <a:latin typeface="Calibri"/>
              <a:cs typeface="Calibri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74264D15-1103-6E99-9E0E-B6120BC94CA4}"/>
              </a:ext>
            </a:extLst>
          </p:cNvPr>
          <p:cNvSpPr/>
          <p:nvPr/>
        </p:nvSpPr>
        <p:spPr>
          <a:xfrm>
            <a:off x="5669540" y="496945"/>
            <a:ext cx="1091045" cy="3506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440B19C6-FDF1-14A4-CF66-1300F90E5E02}"/>
              </a:ext>
            </a:extLst>
          </p:cNvPr>
          <p:cNvSpPr txBox="1"/>
          <p:nvPr/>
        </p:nvSpPr>
        <p:spPr>
          <a:xfrm>
            <a:off x="5669540" y="496945"/>
            <a:ext cx="1091045" cy="311519"/>
          </a:xfrm>
          <a:prstGeom prst="rect">
            <a:avLst/>
          </a:prstGeom>
          <a:ln w="9525">
            <a:solidFill>
              <a:srgbClr val="3C63AC"/>
            </a:solidFill>
          </a:ln>
        </p:spPr>
        <p:txBody>
          <a:bodyPr vert="horz" wrap="square" lIns="0" tIns="27709" rIns="0" bIns="0" rtlCol="0">
            <a:spAutoFit/>
          </a:bodyPr>
          <a:lstStyle/>
          <a:p>
            <a:pPr marL="29007" marR="147201">
              <a:spcBef>
                <a:spcPts val="218"/>
              </a:spcBef>
            </a:pP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Would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you </a:t>
            </a:r>
            <a:r>
              <a:rPr sz="614" b="1" i="1" spc="-10" dirty="0">
                <a:solidFill>
                  <a:srgbClr val="000099"/>
                </a:solidFill>
                <a:latin typeface="Calibri"/>
                <a:cs typeface="Calibri"/>
              </a:rPr>
              <a:t>like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assistance  helping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your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child with </a:t>
            </a: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their 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feelings </a:t>
            </a:r>
            <a:r>
              <a:rPr sz="614" b="1" i="1" spc="-10" dirty="0">
                <a:solidFill>
                  <a:srgbClr val="000099"/>
                </a:solidFill>
                <a:latin typeface="Calibri"/>
                <a:cs typeface="Calibri"/>
              </a:rPr>
              <a:t>or</a:t>
            </a:r>
            <a:r>
              <a:rPr sz="614" b="1" i="1" spc="24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behavior?</a:t>
            </a:r>
            <a:endParaRPr sz="614">
              <a:latin typeface="Calibri"/>
              <a:cs typeface="Calibri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675BDE49-6324-A47E-B749-EAD4E2A2384D}"/>
              </a:ext>
            </a:extLst>
          </p:cNvPr>
          <p:cNvSpPr/>
          <p:nvPr/>
        </p:nvSpPr>
        <p:spPr>
          <a:xfrm>
            <a:off x="5474710" y="1073138"/>
            <a:ext cx="1480705" cy="5390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A5DBF595-06F2-206E-54C4-22F93AD14979}"/>
              </a:ext>
            </a:extLst>
          </p:cNvPr>
          <p:cNvSpPr txBox="1"/>
          <p:nvPr/>
        </p:nvSpPr>
        <p:spPr>
          <a:xfrm>
            <a:off x="5474710" y="1073138"/>
            <a:ext cx="1480705" cy="382249"/>
          </a:xfrm>
          <a:prstGeom prst="rect">
            <a:avLst/>
          </a:prstGeom>
          <a:ln w="9525">
            <a:solidFill>
              <a:srgbClr val="3C63AC"/>
            </a:solidFill>
          </a:ln>
        </p:spPr>
        <p:txBody>
          <a:bodyPr vert="horz" wrap="square" lIns="0" tIns="15586" rIns="0" bIns="0" rtlCol="0">
            <a:spAutoFit/>
          </a:bodyPr>
          <a:lstStyle/>
          <a:p>
            <a:pPr marL="37233" marR="62344">
              <a:lnSpc>
                <a:spcPct val="208599"/>
              </a:lnSpc>
              <a:spcBef>
                <a:spcPts val="123"/>
              </a:spcBef>
              <a:tabLst>
                <a:tab pos="1070668" algn="l"/>
              </a:tabLst>
            </a:pP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It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sounds </a:t>
            </a:r>
            <a:r>
              <a:rPr sz="614" b="1" i="1" spc="-10" dirty="0">
                <a:solidFill>
                  <a:srgbClr val="000099"/>
                </a:solidFill>
                <a:latin typeface="Calibri"/>
                <a:cs typeface="Calibri"/>
              </a:rPr>
              <a:t>like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taking</a:t>
            </a:r>
            <a:r>
              <a:rPr sz="614" b="1" i="1" spc="78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care</a:t>
            </a:r>
            <a:r>
              <a:rPr sz="614" b="1" i="1" spc="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spc="-10" dirty="0">
                <a:solidFill>
                  <a:srgbClr val="000099"/>
                </a:solidFill>
                <a:latin typeface="Calibri"/>
                <a:cs typeface="Calibri"/>
              </a:rPr>
              <a:t>of</a:t>
            </a:r>
            <a:r>
              <a:rPr sz="614" b="1" i="1" u="sng" spc="-10" dirty="0">
                <a:solidFill>
                  <a:srgbClr val="000099"/>
                </a:solidFill>
                <a:uFill>
                  <a:solidFill>
                    <a:srgbClr val="000098"/>
                  </a:solidFill>
                </a:uFill>
                <a:latin typeface="Calibri"/>
                <a:cs typeface="Calibri"/>
              </a:rPr>
              <a:t> 	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isn’t </a:t>
            </a:r>
            <a:r>
              <a:rPr sz="614" b="1" i="1" spc="-10" dirty="0">
                <a:solidFill>
                  <a:srgbClr val="000099"/>
                </a:solidFill>
                <a:latin typeface="Calibri"/>
                <a:cs typeface="Calibri"/>
              </a:rPr>
              <a:t>easy? 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It can </a:t>
            </a:r>
            <a:r>
              <a:rPr sz="614" b="1" i="1" spc="14" dirty="0">
                <a:solidFill>
                  <a:srgbClr val="000099"/>
                </a:solidFill>
                <a:latin typeface="Calibri"/>
                <a:cs typeface="Calibri"/>
              </a:rPr>
              <a:t>be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tough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to </a:t>
            </a:r>
            <a:r>
              <a:rPr sz="614" b="1" i="1" spc="-10" dirty="0">
                <a:solidFill>
                  <a:srgbClr val="000099"/>
                </a:solidFill>
                <a:latin typeface="Calibri"/>
                <a:cs typeface="Calibri"/>
              </a:rPr>
              <a:t>be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a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parent, </a:t>
            </a:r>
            <a:r>
              <a:rPr sz="614" b="1" i="1" spc="-14" dirty="0">
                <a:solidFill>
                  <a:srgbClr val="000099"/>
                </a:solidFill>
                <a:latin typeface="Calibri"/>
                <a:cs typeface="Calibri"/>
              </a:rPr>
              <a:t>and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sz="614" b="1" i="1" spc="-48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kid.</a:t>
            </a:r>
            <a:endParaRPr sz="614">
              <a:latin typeface="Calibri"/>
              <a:cs typeface="Calibri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7EAE08D6-08EF-78F6-40A5-0175BE8F4F78}"/>
              </a:ext>
            </a:extLst>
          </p:cNvPr>
          <p:cNvSpPr/>
          <p:nvPr/>
        </p:nvSpPr>
        <p:spPr>
          <a:xfrm>
            <a:off x="7111278" y="1073138"/>
            <a:ext cx="1480705" cy="5390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F431390C-559B-1109-D9BA-B5DC0E2362AA}"/>
              </a:ext>
            </a:extLst>
          </p:cNvPr>
          <p:cNvSpPr txBox="1"/>
          <p:nvPr/>
        </p:nvSpPr>
        <p:spPr>
          <a:xfrm>
            <a:off x="7111278" y="1073138"/>
            <a:ext cx="1480705" cy="382249"/>
          </a:xfrm>
          <a:prstGeom prst="rect">
            <a:avLst/>
          </a:prstGeom>
          <a:ln w="9525">
            <a:solidFill>
              <a:srgbClr val="3C63AC"/>
            </a:solidFill>
          </a:ln>
        </p:spPr>
        <p:txBody>
          <a:bodyPr vert="horz" wrap="square" lIns="0" tIns="15586" rIns="0" bIns="0" rtlCol="0">
            <a:spAutoFit/>
          </a:bodyPr>
          <a:lstStyle/>
          <a:p>
            <a:pPr marL="38965" marR="40697">
              <a:lnSpc>
                <a:spcPct val="208599"/>
              </a:lnSpc>
              <a:spcBef>
                <a:spcPts val="123"/>
              </a:spcBef>
            </a:pP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What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behavior is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MOST difficult for </a:t>
            </a:r>
            <a:r>
              <a:rPr sz="614" b="1" i="1" spc="7" dirty="0">
                <a:solidFill>
                  <a:srgbClr val="000099"/>
                </a:solidFill>
                <a:latin typeface="Calibri"/>
                <a:cs typeface="Calibri"/>
              </a:rPr>
              <a:t>you? 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How </a:t>
            </a:r>
            <a:r>
              <a:rPr sz="614" b="1" i="1" spc="-10" dirty="0">
                <a:solidFill>
                  <a:srgbClr val="000099"/>
                </a:solidFill>
                <a:latin typeface="Calibri"/>
                <a:cs typeface="Calibri"/>
              </a:rPr>
              <a:t>do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you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handle this? </a:t>
            </a: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How’s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it</a:t>
            </a:r>
            <a:r>
              <a:rPr sz="614" b="1" i="1" spc="-34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working?</a:t>
            </a:r>
            <a:endParaRPr sz="614">
              <a:latin typeface="Calibri"/>
              <a:cs typeface="Calibri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B24C9B8F-0A93-6950-86F3-2A6BFE3BE83C}"/>
              </a:ext>
            </a:extLst>
          </p:cNvPr>
          <p:cNvSpPr txBox="1"/>
          <p:nvPr/>
        </p:nvSpPr>
        <p:spPr>
          <a:xfrm>
            <a:off x="4247284" y="5762105"/>
            <a:ext cx="1772949" cy="869761"/>
          </a:xfrm>
          <a:prstGeom prst="rect">
            <a:avLst/>
          </a:prstGeom>
          <a:solidFill>
            <a:srgbClr val="008080"/>
          </a:solidFill>
          <a:ln w="9525">
            <a:solidFill>
              <a:srgbClr val="3C63AC"/>
            </a:solidFill>
          </a:ln>
        </p:spPr>
        <p:txBody>
          <a:bodyPr vert="horz" wrap="square" lIns="0" tIns="3464" rIns="0" bIns="0" rtlCol="0">
            <a:spAutoFit/>
          </a:bodyPr>
          <a:lstStyle/>
          <a:p>
            <a:pPr>
              <a:spcBef>
                <a:spcPts val="27"/>
              </a:spcBef>
            </a:pPr>
            <a:endParaRPr sz="545">
              <a:latin typeface="Times New Roman"/>
              <a:cs typeface="Times New Roman"/>
            </a:endParaRPr>
          </a:p>
          <a:p>
            <a:pPr marL="35501"/>
            <a:r>
              <a:rPr sz="614" b="1" spc="-3" dirty="0">
                <a:solidFill>
                  <a:srgbClr val="FFFFFF"/>
                </a:solidFill>
                <a:latin typeface="Calibri"/>
                <a:cs typeface="Calibri"/>
              </a:rPr>
              <a:t>Offered</a:t>
            </a:r>
            <a:r>
              <a:rPr sz="614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14" b="1" spc="3" dirty="0">
                <a:solidFill>
                  <a:srgbClr val="FFFFFF"/>
                </a:solidFill>
                <a:latin typeface="Calibri"/>
                <a:cs typeface="Calibri"/>
              </a:rPr>
              <a:t>help</a:t>
            </a:r>
            <a:endParaRPr sz="614">
              <a:latin typeface="Calibri"/>
              <a:cs typeface="Calibri"/>
            </a:endParaRPr>
          </a:p>
          <a:p>
            <a:pPr marL="35501" marR="1042960">
              <a:lnSpc>
                <a:spcPct val="205799"/>
              </a:lnSpc>
              <a:spcBef>
                <a:spcPts val="82"/>
              </a:spcBef>
            </a:pPr>
            <a:r>
              <a:rPr sz="614" b="1" spc="-7" dirty="0">
                <a:solidFill>
                  <a:srgbClr val="FFFFFF"/>
                </a:solidFill>
                <a:latin typeface="Calibri"/>
                <a:cs typeface="Calibri"/>
              </a:rPr>
              <a:t>Gave </a:t>
            </a:r>
            <a:r>
              <a:rPr sz="614" b="1" spc="-3" dirty="0">
                <a:solidFill>
                  <a:srgbClr val="FFFFFF"/>
                </a:solidFill>
                <a:latin typeface="Calibri"/>
                <a:cs typeface="Calibri"/>
              </a:rPr>
              <a:t>parent handout  </a:t>
            </a:r>
            <a:r>
              <a:rPr sz="614" b="1" dirty="0">
                <a:solidFill>
                  <a:srgbClr val="FFFFFF"/>
                </a:solidFill>
                <a:latin typeface="Calibri"/>
                <a:cs typeface="Calibri"/>
              </a:rPr>
              <a:t>Made</a:t>
            </a:r>
            <a:r>
              <a:rPr sz="614" b="1" spc="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14" b="1" spc="-7" dirty="0">
                <a:solidFill>
                  <a:srgbClr val="FFFFFF"/>
                </a:solidFill>
                <a:latin typeface="Calibri"/>
                <a:cs typeface="Calibri"/>
              </a:rPr>
              <a:t>referral</a:t>
            </a:r>
            <a:endParaRPr sz="614">
              <a:latin typeface="Calibri"/>
              <a:cs typeface="Calibri"/>
            </a:endParaRPr>
          </a:p>
          <a:p>
            <a:pPr marL="35501">
              <a:spcBef>
                <a:spcPts val="68"/>
              </a:spcBef>
            </a:pPr>
            <a:r>
              <a:rPr sz="545" dirty="0">
                <a:solidFill>
                  <a:srgbClr val="FFFFFF"/>
                </a:solidFill>
                <a:latin typeface="Calibri"/>
                <a:cs typeface="Calibri"/>
              </a:rPr>
              <a:t>in-house </a:t>
            </a:r>
            <a:r>
              <a:rPr sz="545" spc="-14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545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endParaRPr sz="545">
              <a:latin typeface="Calibri"/>
              <a:cs typeface="Calibri"/>
            </a:endParaRPr>
          </a:p>
          <a:p>
            <a:pPr>
              <a:spcBef>
                <a:spcPts val="3"/>
              </a:spcBef>
            </a:pPr>
            <a:endParaRPr sz="614">
              <a:latin typeface="Calibri"/>
              <a:cs typeface="Calibri"/>
            </a:endParaRPr>
          </a:p>
          <a:p>
            <a:pPr marL="35501"/>
            <a:r>
              <a:rPr sz="614" b="1" spc="3" dirty="0">
                <a:solidFill>
                  <a:srgbClr val="FFFFFF"/>
                </a:solidFill>
                <a:latin typeface="Calibri"/>
                <a:cs typeface="Calibri"/>
              </a:rPr>
              <a:t>F/U</a:t>
            </a:r>
            <a:endParaRPr sz="614">
              <a:latin typeface="Calibri"/>
              <a:cs typeface="Calibri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B2087B27-3AA7-ADC5-956E-148CB6A4B36B}"/>
              </a:ext>
            </a:extLst>
          </p:cNvPr>
          <p:cNvSpPr/>
          <p:nvPr/>
        </p:nvSpPr>
        <p:spPr>
          <a:xfrm>
            <a:off x="6273512" y="5766980"/>
            <a:ext cx="1772949" cy="940377"/>
          </a:xfrm>
          <a:custGeom>
            <a:avLst/>
            <a:gdLst/>
            <a:ahLst/>
            <a:cxnLst/>
            <a:rect l="l" t="t" r="r" b="b"/>
            <a:pathLst>
              <a:path w="2600325" h="1379220">
                <a:moveTo>
                  <a:pt x="0" y="1378711"/>
                </a:moveTo>
                <a:lnTo>
                  <a:pt x="2600325" y="1378711"/>
                </a:lnTo>
                <a:lnTo>
                  <a:pt x="2600325" y="0"/>
                </a:lnTo>
                <a:lnTo>
                  <a:pt x="0" y="0"/>
                </a:lnTo>
                <a:lnTo>
                  <a:pt x="0" y="1378711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9424E219-E629-673D-3C28-FAB4306234DC}"/>
              </a:ext>
            </a:extLst>
          </p:cNvPr>
          <p:cNvSpPr txBox="1"/>
          <p:nvPr/>
        </p:nvSpPr>
        <p:spPr>
          <a:xfrm>
            <a:off x="6273512" y="5766980"/>
            <a:ext cx="1772949" cy="900934"/>
          </a:xfrm>
          <a:prstGeom prst="rect">
            <a:avLst/>
          </a:prstGeom>
          <a:ln w="9525">
            <a:solidFill>
              <a:srgbClr val="3C63AC"/>
            </a:solidFill>
          </a:ln>
        </p:spPr>
        <p:txBody>
          <a:bodyPr vert="horz" wrap="square" lIns="0" tIns="36368" rIns="0" bIns="0" rtlCol="0">
            <a:spAutoFit/>
          </a:bodyPr>
          <a:lstStyle/>
          <a:p>
            <a:pPr marL="37665">
              <a:spcBef>
                <a:spcPts val="286"/>
              </a:spcBef>
            </a:pPr>
            <a:r>
              <a:rPr sz="614" b="1" spc="-3" dirty="0">
                <a:solidFill>
                  <a:srgbClr val="FFFFFF"/>
                </a:solidFill>
                <a:latin typeface="Calibri"/>
                <a:cs typeface="Calibri"/>
              </a:rPr>
              <a:t>Supported </a:t>
            </a:r>
            <a:r>
              <a:rPr sz="614" b="1" dirty="0">
                <a:solidFill>
                  <a:srgbClr val="FFFFFF"/>
                </a:solidFill>
                <a:latin typeface="Calibri"/>
                <a:cs typeface="Calibri"/>
              </a:rPr>
              <a:t>parent’s</a:t>
            </a:r>
            <a:r>
              <a:rPr sz="614" b="1" spc="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14" b="1" spc="-10" dirty="0">
                <a:solidFill>
                  <a:srgbClr val="FFFFFF"/>
                </a:solidFill>
                <a:latin typeface="Calibri"/>
                <a:cs typeface="Calibri"/>
              </a:rPr>
              <a:t>choice</a:t>
            </a:r>
            <a:endParaRPr sz="614">
              <a:latin typeface="Calibri"/>
              <a:cs typeface="Calibri"/>
            </a:endParaRPr>
          </a:p>
          <a:p>
            <a:pPr>
              <a:spcBef>
                <a:spcPts val="31"/>
              </a:spcBef>
            </a:pPr>
            <a:endParaRPr sz="580">
              <a:latin typeface="Calibri"/>
              <a:cs typeface="Calibri"/>
            </a:endParaRPr>
          </a:p>
          <a:p>
            <a:pPr marL="37665"/>
            <a:r>
              <a:rPr sz="614" b="1" spc="-3" dirty="0">
                <a:solidFill>
                  <a:srgbClr val="FFFFFF"/>
                </a:solidFill>
                <a:latin typeface="Calibri"/>
                <a:cs typeface="Calibri"/>
              </a:rPr>
              <a:t>Reassured</a:t>
            </a:r>
            <a:endParaRPr sz="614">
              <a:latin typeface="Calibri"/>
              <a:cs typeface="Calibri"/>
            </a:endParaRPr>
          </a:p>
          <a:p>
            <a:pPr marL="37665" marR="1040795">
              <a:lnSpc>
                <a:spcPct val="205799"/>
              </a:lnSpc>
              <a:spcBef>
                <a:spcPts val="82"/>
              </a:spcBef>
            </a:pPr>
            <a:r>
              <a:rPr sz="614" b="1" spc="-7" dirty="0">
                <a:solidFill>
                  <a:srgbClr val="FFFFFF"/>
                </a:solidFill>
                <a:latin typeface="Calibri"/>
                <a:cs typeface="Calibri"/>
              </a:rPr>
              <a:t>Gave </a:t>
            </a:r>
            <a:r>
              <a:rPr sz="614" b="1" spc="-3" dirty="0">
                <a:solidFill>
                  <a:srgbClr val="FFFFFF"/>
                </a:solidFill>
                <a:latin typeface="Calibri"/>
                <a:cs typeface="Calibri"/>
              </a:rPr>
              <a:t>parent handout  </a:t>
            </a:r>
            <a:r>
              <a:rPr sz="614" b="1" spc="3" dirty="0">
                <a:solidFill>
                  <a:srgbClr val="FFFFFF"/>
                </a:solidFill>
                <a:latin typeface="Calibri"/>
                <a:cs typeface="Calibri"/>
              </a:rPr>
              <a:t>F/U</a:t>
            </a:r>
            <a:endParaRPr sz="614">
              <a:latin typeface="Calibri"/>
              <a:cs typeface="Calibri"/>
            </a:endParaRPr>
          </a:p>
          <a:p>
            <a:pPr>
              <a:spcBef>
                <a:spcPts val="27"/>
              </a:spcBef>
            </a:pPr>
            <a:endParaRPr sz="580">
              <a:latin typeface="Calibri"/>
              <a:cs typeface="Calibri"/>
            </a:endParaRPr>
          </a:p>
          <a:p>
            <a:pPr marL="37665">
              <a:spcBef>
                <a:spcPts val="3"/>
              </a:spcBef>
            </a:pPr>
            <a:r>
              <a:rPr sz="614" b="1" dirty="0">
                <a:solidFill>
                  <a:srgbClr val="FFFFFF"/>
                </a:solidFill>
                <a:latin typeface="Calibri"/>
                <a:cs typeface="Calibri"/>
              </a:rPr>
              <a:t>No action</a:t>
            </a:r>
            <a:r>
              <a:rPr sz="614" b="1" spc="-2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14" b="1" spc="-3" dirty="0">
                <a:solidFill>
                  <a:srgbClr val="FFFFFF"/>
                </a:solidFill>
                <a:latin typeface="Calibri"/>
                <a:cs typeface="Calibri"/>
              </a:rPr>
              <a:t>needed</a:t>
            </a:r>
            <a:endParaRPr sz="614">
              <a:latin typeface="Calibri"/>
              <a:cs typeface="Calibri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02230F34-AC8A-6D54-DAFA-6ED9392CE1CA}"/>
              </a:ext>
            </a:extLst>
          </p:cNvPr>
          <p:cNvSpPr/>
          <p:nvPr/>
        </p:nvSpPr>
        <p:spPr>
          <a:xfrm>
            <a:off x="6273512" y="4671060"/>
            <a:ext cx="1772949" cy="9400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33C4B174-B91A-DA7A-813C-79693A10E16D}"/>
              </a:ext>
            </a:extLst>
          </p:cNvPr>
          <p:cNvSpPr/>
          <p:nvPr/>
        </p:nvSpPr>
        <p:spPr>
          <a:xfrm>
            <a:off x="6273512" y="4671060"/>
            <a:ext cx="1772949" cy="940377"/>
          </a:xfrm>
          <a:custGeom>
            <a:avLst/>
            <a:gdLst/>
            <a:ahLst/>
            <a:cxnLst/>
            <a:rect l="l" t="t" r="r" b="b"/>
            <a:pathLst>
              <a:path w="2600325" h="1379220">
                <a:moveTo>
                  <a:pt x="0" y="1378711"/>
                </a:moveTo>
                <a:lnTo>
                  <a:pt x="2600325" y="1378711"/>
                </a:lnTo>
                <a:lnTo>
                  <a:pt x="2600325" y="0"/>
                </a:lnTo>
                <a:lnTo>
                  <a:pt x="0" y="0"/>
                </a:lnTo>
                <a:lnTo>
                  <a:pt x="0" y="1378711"/>
                </a:lnTo>
                <a:close/>
              </a:path>
            </a:pathLst>
          </a:custGeom>
          <a:ln w="9525">
            <a:solidFill>
              <a:srgbClr val="3C63AC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5A400FFE-6F8E-F125-8BF6-2B128FD2F736}"/>
              </a:ext>
            </a:extLst>
          </p:cNvPr>
          <p:cNvSpPr txBox="1"/>
          <p:nvPr/>
        </p:nvSpPr>
        <p:spPr>
          <a:xfrm>
            <a:off x="6273512" y="4671061"/>
            <a:ext cx="1772949" cy="811761"/>
          </a:xfrm>
          <a:prstGeom prst="rect">
            <a:avLst/>
          </a:prstGeom>
          <a:ln w="9525">
            <a:solidFill>
              <a:srgbClr val="3C63A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14">
              <a:latin typeface="Times New Roman"/>
              <a:cs typeface="Times New Roman"/>
            </a:endParaRPr>
          </a:p>
          <a:p>
            <a:pPr marL="37665">
              <a:spcBef>
                <a:spcPts val="392"/>
              </a:spcBef>
            </a:pP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What might </a:t>
            </a:r>
            <a:r>
              <a:rPr sz="614" b="1" i="1" spc="-10" dirty="0">
                <a:solidFill>
                  <a:srgbClr val="000099"/>
                </a:solidFill>
                <a:latin typeface="Calibri"/>
                <a:cs typeface="Calibri"/>
              </a:rPr>
              <a:t>be </a:t>
            </a:r>
            <a:r>
              <a:rPr sz="614" b="1" i="1" spc="7" dirty="0">
                <a:solidFill>
                  <a:srgbClr val="000099"/>
                </a:solidFill>
                <a:latin typeface="Calibri"/>
                <a:cs typeface="Calibri"/>
              </a:rPr>
              <a:t>the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benefit </a:t>
            </a:r>
            <a:r>
              <a:rPr sz="614" b="1" i="1" spc="-10" dirty="0">
                <a:solidFill>
                  <a:srgbClr val="000099"/>
                </a:solidFill>
                <a:latin typeface="Calibri"/>
                <a:cs typeface="Calibri"/>
              </a:rPr>
              <a:t>of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getting</a:t>
            </a:r>
            <a:r>
              <a:rPr sz="614" b="1" i="1" spc="-92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help?</a:t>
            </a:r>
            <a:endParaRPr sz="614">
              <a:latin typeface="Calibri"/>
              <a:cs typeface="Calibri"/>
            </a:endParaRPr>
          </a:p>
          <a:p>
            <a:pPr marL="37665">
              <a:spcBef>
                <a:spcPts val="68"/>
              </a:spcBef>
            </a:pP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Encourage </a:t>
            </a: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getting</a:t>
            </a:r>
            <a:r>
              <a:rPr sz="545" spc="-27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545" spc="-7" dirty="0">
                <a:solidFill>
                  <a:srgbClr val="000099"/>
                </a:solidFill>
                <a:latin typeface="Calibri"/>
                <a:cs typeface="Calibri"/>
              </a:rPr>
              <a:t>help</a:t>
            </a:r>
            <a:endParaRPr sz="545">
              <a:latin typeface="Calibri"/>
              <a:cs typeface="Calibri"/>
            </a:endParaRPr>
          </a:p>
          <a:p>
            <a:pPr>
              <a:spcBef>
                <a:spcPts val="3"/>
              </a:spcBef>
            </a:pPr>
            <a:endParaRPr sz="614">
              <a:latin typeface="Calibri"/>
              <a:cs typeface="Calibri"/>
            </a:endParaRPr>
          </a:p>
          <a:p>
            <a:pPr marL="37665"/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What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makes it hard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to </a:t>
            </a:r>
            <a:r>
              <a:rPr sz="614" b="1" i="1" spc="10" dirty="0">
                <a:solidFill>
                  <a:srgbClr val="000099"/>
                </a:solidFill>
                <a:latin typeface="Calibri"/>
                <a:cs typeface="Calibri"/>
              </a:rPr>
              <a:t>get</a:t>
            </a:r>
            <a:r>
              <a:rPr sz="614" b="1" i="1" spc="-82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help?</a:t>
            </a:r>
            <a:endParaRPr sz="614">
              <a:latin typeface="Calibri"/>
              <a:cs typeface="Calibri"/>
            </a:endParaRPr>
          </a:p>
          <a:p>
            <a:pPr marL="37665">
              <a:spcBef>
                <a:spcPts val="68"/>
              </a:spcBef>
            </a:pP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Suggest </a:t>
            </a: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barriers, </a:t>
            </a:r>
            <a:r>
              <a:rPr sz="545" spc="-7" dirty="0">
                <a:solidFill>
                  <a:srgbClr val="000099"/>
                </a:solidFill>
                <a:latin typeface="Calibri"/>
                <a:cs typeface="Calibri"/>
              </a:rPr>
              <a:t>address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545" spc="-7" dirty="0">
                <a:solidFill>
                  <a:srgbClr val="000099"/>
                </a:solidFill>
                <a:latin typeface="Calibri"/>
                <a:cs typeface="Calibri"/>
              </a:rPr>
              <a:t>them</a:t>
            </a:r>
            <a:endParaRPr sz="545">
              <a:latin typeface="Calibri"/>
              <a:cs typeface="Calibri"/>
            </a:endParaRPr>
          </a:p>
          <a:p>
            <a:pPr>
              <a:spcBef>
                <a:spcPts val="3"/>
              </a:spcBef>
            </a:pPr>
            <a:endParaRPr sz="614">
              <a:latin typeface="Calibri"/>
              <a:cs typeface="Calibri"/>
            </a:endParaRPr>
          </a:p>
          <a:p>
            <a:pPr marL="37665"/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What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would make it easier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to get</a:t>
            </a:r>
            <a:r>
              <a:rPr sz="614" b="1" i="1" spc="-82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help?</a:t>
            </a:r>
            <a:endParaRPr sz="614">
              <a:latin typeface="Calibri"/>
              <a:cs typeface="Calibri"/>
            </a:endParaRPr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01A8379E-F766-9D73-86FF-470E4465E11B}"/>
              </a:ext>
            </a:extLst>
          </p:cNvPr>
          <p:cNvSpPr/>
          <p:nvPr/>
        </p:nvSpPr>
        <p:spPr>
          <a:xfrm>
            <a:off x="5474710" y="3896608"/>
            <a:ext cx="1480705" cy="5390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EFF7B997-7540-CF8E-15AD-DE581E879C64}"/>
              </a:ext>
            </a:extLst>
          </p:cNvPr>
          <p:cNvSpPr txBox="1"/>
          <p:nvPr/>
        </p:nvSpPr>
        <p:spPr>
          <a:xfrm>
            <a:off x="5474710" y="3896608"/>
            <a:ext cx="1480705" cy="325345"/>
          </a:xfrm>
          <a:prstGeom prst="rect">
            <a:avLst/>
          </a:prstGeom>
          <a:ln w="9525">
            <a:solidFill>
              <a:srgbClr val="3C63A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14">
              <a:latin typeface="Times New Roman"/>
              <a:cs typeface="Times New Roman"/>
            </a:endParaRPr>
          </a:p>
          <a:p>
            <a:pPr>
              <a:spcBef>
                <a:spcPts val="17"/>
              </a:spcBef>
            </a:pPr>
            <a:endParaRPr sz="886">
              <a:latin typeface="Times New Roman"/>
              <a:cs typeface="Times New Roman"/>
            </a:endParaRPr>
          </a:p>
          <a:p>
            <a:pPr marL="37233"/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Would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you </a:t>
            </a:r>
            <a:r>
              <a:rPr sz="614" b="1" i="1" spc="-10" dirty="0">
                <a:solidFill>
                  <a:srgbClr val="000099"/>
                </a:solidFill>
                <a:latin typeface="Calibri"/>
                <a:cs typeface="Calibri"/>
              </a:rPr>
              <a:t>like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(more)</a:t>
            </a:r>
            <a:r>
              <a:rPr sz="614" b="1" i="1" spc="-89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help?</a:t>
            </a:r>
            <a:endParaRPr sz="614">
              <a:latin typeface="Calibri"/>
              <a:cs typeface="Calibri"/>
            </a:endParaRPr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EE41521C-E78C-E2B2-B15C-818E2DE5B188}"/>
              </a:ext>
            </a:extLst>
          </p:cNvPr>
          <p:cNvSpPr/>
          <p:nvPr/>
        </p:nvSpPr>
        <p:spPr>
          <a:xfrm>
            <a:off x="5185842" y="4435620"/>
            <a:ext cx="1029566" cy="224270"/>
          </a:xfrm>
          <a:custGeom>
            <a:avLst/>
            <a:gdLst/>
            <a:ahLst/>
            <a:cxnLst/>
            <a:rect l="l" t="t" r="r" b="b"/>
            <a:pathLst>
              <a:path w="1510029" h="328929">
                <a:moveTo>
                  <a:pt x="1509522" y="0"/>
                </a:moveTo>
                <a:lnTo>
                  <a:pt x="0" y="328675"/>
                </a:lnTo>
              </a:path>
            </a:pathLst>
          </a:custGeom>
          <a:ln w="12699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77CB93A4-A66B-C07B-18A1-855BB0E87587}"/>
              </a:ext>
            </a:extLst>
          </p:cNvPr>
          <p:cNvSpPr/>
          <p:nvPr/>
        </p:nvSpPr>
        <p:spPr>
          <a:xfrm>
            <a:off x="5133802" y="4628284"/>
            <a:ext cx="66242" cy="59748"/>
          </a:xfrm>
          <a:custGeom>
            <a:avLst/>
            <a:gdLst/>
            <a:ahLst/>
            <a:cxnLst/>
            <a:rect l="l" t="t" r="r" b="b"/>
            <a:pathLst>
              <a:path w="97155" h="87629">
                <a:moveTo>
                  <a:pt x="77724" y="0"/>
                </a:moveTo>
                <a:lnTo>
                  <a:pt x="0" y="62737"/>
                </a:lnTo>
                <a:lnTo>
                  <a:pt x="96774" y="87375"/>
                </a:lnTo>
                <a:lnTo>
                  <a:pt x="77724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83E07BC5-DF02-E68D-CF7D-670F59858983}"/>
              </a:ext>
            </a:extLst>
          </p:cNvPr>
          <p:cNvSpPr/>
          <p:nvPr/>
        </p:nvSpPr>
        <p:spPr>
          <a:xfrm>
            <a:off x="6215063" y="4435619"/>
            <a:ext cx="893185" cy="222539"/>
          </a:xfrm>
          <a:custGeom>
            <a:avLst/>
            <a:gdLst/>
            <a:ahLst/>
            <a:cxnLst/>
            <a:rect l="l" t="t" r="r" b="b"/>
            <a:pathLst>
              <a:path w="1310004" h="326390">
                <a:moveTo>
                  <a:pt x="0" y="0"/>
                </a:moveTo>
                <a:lnTo>
                  <a:pt x="1310004" y="326389"/>
                </a:lnTo>
              </a:path>
            </a:pathLst>
          </a:custGeom>
          <a:ln w="12699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C14A3AFC-4A07-72F7-B288-EBE6FEBF14D3}"/>
              </a:ext>
            </a:extLst>
          </p:cNvPr>
          <p:cNvSpPr/>
          <p:nvPr/>
        </p:nvSpPr>
        <p:spPr>
          <a:xfrm>
            <a:off x="7093441" y="4626726"/>
            <a:ext cx="66675" cy="59315"/>
          </a:xfrm>
          <a:custGeom>
            <a:avLst/>
            <a:gdLst/>
            <a:ahLst/>
            <a:cxnLst/>
            <a:rect l="l" t="t" r="r" b="b"/>
            <a:pathLst>
              <a:path w="97789" h="86995">
                <a:moveTo>
                  <a:pt x="21589" y="0"/>
                </a:moveTo>
                <a:lnTo>
                  <a:pt x="0" y="86741"/>
                </a:lnTo>
                <a:lnTo>
                  <a:pt x="97662" y="65024"/>
                </a:lnTo>
                <a:lnTo>
                  <a:pt x="21589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AAB2B109-9CC4-E252-466A-F1836EBB633C}"/>
              </a:ext>
            </a:extLst>
          </p:cNvPr>
          <p:cNvSpPr/>
          <p:nvPr/>
        </p:nvSpPr>
        <p:spPr>
          <a:xfrm>
            <a:off x="6955415" y="1342678"/>
            <a:ext cx="102610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50367" y="0"/>
                </a:lnTo>
              </a:path>
            </a:pathLst>
          </a:custGeom>
          <a:ln w="127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121EFA13-510E-AE1D-09BC-BCA78C2443AA}"/>
              </a:ext>
            </a:extLst>
          </p:cNvPr>
          <p:cNvSpPr/>
          <p:nvPr/>
        </p:nvSpPr>
        <p:spPr>
          <a:xfrm>
            <a:off x="7050318" y="1312198"/>
            <a:ext cx="61047" cy="61047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0"/>
                </a:moveTo>
                <a:lnTo>
                  <a:pt x="0" y="89408"/>
                </a:lnTo>
                <a:lnTo>
                  <a:pt x="89408" y="44703"/>
                </a:lnTo>
                <a:lnTo>
                  <a:pt x="0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EEE1F8CC-6B92-3746-6387-7D82A0A78AD0}"/>
              </a:ext>
            </a:extLst>
          </p:cNvPr>
          <p:cNvSpPr/>
          <p:nvPr/>
        </p:nvSpPr>
        <p:spPr>
          <a:xfrm>
            <a:off x="7851631" y="1612149"/>
            <a:ext cx="0" cy="182274"/>
          </a:xfrm>
          <a:custGeom>
            <a:avLst/>
            <a:gdLst/>
            <a:ahLst/>
            <a:cxnLst/>
            <a:rect l="l" t="t" r="r" b="b"/>
            <a:pathLst>
              <a:path h="267335">
                <a:moveTo>
                  <a:pt x="0" y="0"/>
                </a:moveTo>
                <a:lnTo>
                  <a:pt x="0" y="267081"/>
                </a:lnTo>
              </a:path>
            </a:pathLst>
          </a:custGeom>
          <a:ln w="127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C68E215D-F2F4-FB4F-06E4-CF234A9A8689}"/>
              </a:ext>
            </a:extLst>
          </p:cNvPr>
          <p:cNvSpPr/>
          <p:nvPr/>
        </p:nvSpPr>
        <p:spPr>
          <a:xfrm>
            <a:off x="7821151" y="1786630"/>
            <a:ext cx="61047" cy="61047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89407" y="0"/>
                </a:moveTo>
                <a:lnTo>
                  <a:pt x="0" y="0"/>
                </a:lnTo>
                <a:lnTo>
                  <a:pt x="44703" y="89407"/>
                </a:lnTo>
                <a:lnTo>
                  <a:pt x="89407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2" name="object 42">
            <a:extLst>
              <a:ext uri="{FF2B5EF4-FFF2-40B4-BE49-F238E27FC236}">
                <a16:creationId xmlns:a16="http://schemas.microsoft.com/office/drawing/2014/main" id="{B550BE09-6B07-781F-8EE0-87CBB65A6577}"/>
              </a:ext>
            </a:extLst>
          </p:cNvPr>
          <p:cNvSpPr/>
          <p:nvPr/>
        </p:nvSpPr>
        <p:spPr>
          <a:xfrm>
            <a:off x="7008755" y="2242098"/>
            <a:ext cx="102610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15036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3" name="object 43">
            <a:extLst>
              <a:ext uri="{FF2B5EF4-FFF2-40B4-BE49-F238E27FC236}">
                <a16:creationId xmlns:a16="http://schemas.microsoft.com/office/drawing/2014/main" id="{45A33C3C-0CD6-AF23-7161-589935DECFEE}"/>
              </a:ext>
            </a:extLst>
          </p:cNvPr>
          <p:cNvSpPr/>
          <p:nvPr/>
        </p:nvSpPr>
        <p:spPr>
          <a:xfrm>
            <a:off x="6955415" y="2211619"/>
            <a:ext cx="61047" cy="61047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89408" y="0"/>
                </a:moveTo>
                <a:lnTo>
                  <a:pt x="0" y="44703"/>
                </a:lnTo>
                <a:lnTo>
                  <a:pt x="89408" y="89408"/>
                </a:lnTo>
                <a:lnTo>
                  <a:pt x="89408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6F7D06EA-12B9-EC79-A15B-FF2BBB939E31}"/>
              </a:ext>
            </a:extLst>
          </p:cNvPr>
          <p:cNvSpPr/>
          <p:nvPr/>
        </p:nvSpPr>
        <p:spPr>
          <a:xfrm>
            <a:off x="6215063" y="3661150"/>
            <a:ext cx="0" cy="182274"/>
          </a:xfrm>
          <a:custGeom>
            <a:avLst/>
            <a:gdLst/>
            <a:ahLst/>
            <a:cxnLst/>
            <a:rect l="l" t="t" r="r" b="b"/>
            <a:pathLst>
              <a:path h="267335">
                <a:moveTo>
                  <a:pt x="0" y="0"/>
                </a:moveTo>
                <a:lnTo>
                  <a:pt x="0" y="267080"/>
                </a:lnTo>
              </a:path>
            </a:pathLst>
          </a:custGeom>
          <a:ln w="127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20EF242B-A117-9A86-C9A6-734C00DFB4AE}"/>
              </a:ext>
            </a:extLst>
          </p:cNvPr>
          <p:cNvSpPr/>
          <p:nvPr/>
        </p:nvSpPr>
        <p:spPr>
          <a:xfrm>
            <a:off x="6184583" y="3835630"/>
            <a:ext cx="61047" cy="61047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89407" y="0"/>
                </a:moveTo>
                <a:lnTo>
                  <a:pt x="0" y="0"/>
                </a:lnTo>
                <a:lnTo>
                  <a:pt x="44703" y="89408"/>
                </a:lnTo>
                <a:lnTo>
                  <a:pt x="89407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E3D6B79C-2487-FFBE-08BB-E5DDF628493B}"/>
              </a:ext>
            </a:extLst>
          </p:cNvPr>
          <p:cNvSpPr/>
          <p:nvPr/>
        </p:nvSpPr>
        <p:spPr>
          <a:xfrm>
            <a:off x="5133802" y="5611091"/>
            <a:ext cx="0" cy="97848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256"/>
                </a:lnTo>
              </a:path>
            </a:pathLst>
          </a:custGeom>
          <a:ln w="127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7" name="object 47">
            <a:extLst>
              <a:ext uri="{FF2B5EF4-FFF2-40B4-BE49-F238E27FC236}">
                <a16:creationId xmlns:a16="http://schemas.microsoft.com/office/drawing/2014/main" id="{A11976A9-1328-37B6-670D-79B37D93D5F1}"/>
              </a:ext>
            </a:extLst>
          </p:cNvPr>
          <p:cNvSpPr/>
          <p:nvPr/>
        </p:nvSpPr>
        <p:spPr>
          <a:xfrm>
            <a:off x="5103322" y="5701146"/>
            <a:ext cx="61047" cy="61047"/>
          </a:xfrm>
          <a:custGeom>
            <a:avLst/>
            <a:gdLst/>
            <a:ahLst/>
            <a:cxnLst/>
            <a:rect l="l" t="t" r="r" b="b"/>
            <a:pathLst>
              <a:path w="89535" h="89534">
                <a:moveTo>
                  <a:pt x="89407" y="0"/>
                </a:moveTo>
                <a:lnTo>
                  <a:pt x="0" y="0"/>
                </a:lnTo>
                <a:lnTo>
                  <a:pt x="44703" y="89408"/>
                </a:lnTo>
                <a:lnTo>
                  <a:pt x="89407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6626AA89-FB4A-C46A-CCD1-3574416FFC22}"/>
              </a:ext>
            </a:extLst>
          </p:cNvPr>
          <p:cNvSpPr/>
          <p:nvPr/>
        </p:nvSpPr>
        <p:spPr>
          <a:xfrm>
            <a:off x="7159942" y="5611091"/>
            <a:ext cx="0" cy="102610"/>
          </a:xfrm>
          <a:custGeom>
            <a:avLst/>
            <a:gdLst/>
            <a:ahLst/>
            <a:cxnLst/>
            <a:rect l="l" t="t" r="r" b="b"/>
            <a:pathLst>
              <a:path h="150495">
                <a:moveTo>
                  <a:pt x="0" y="0"/>
                </a:moveTo>
                <a:lnTo>
                  <a:pt x="0" y="150368"/>
                </a:lnTo>
              </a:path>
            </a:pathLst>
          </a:custGeom>
          <a:ln w="127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9" name="object 49">
            <a:extLst>
              <a:ext uri="{FF2B5EF4-FFF2-40B4-BE49-F238E27FC236}">
                <a16:creationId xmlns:a16="http://schemas.microsoft.com/office/drawing/2014/main" id="{333BE40D-0452-D0CC-1101-2DDD538A84DB}"/>
              </a:ext>
            </a:extLst>
          </p:cNvPr>
          <p:cNvSpPr/>
          <p:nvPr/>
        </p:nvSpPr>
        <p:spPr>
          <a:xfrm>
            <a:off x="7129463" y="5705995"/>
            <a:ext cx="61047" cy="61047"/>
          </a:xfrm>
          <a:custGeom>
            <a:avLst/>
            <a:gdLst/>
            <a:ahLst/>
            <a:cxnLst/>
            <a:rect l="l" t="t" r="r" b="b"/>
            <a:pathLst>
              <a:path w="89535" h="89534">
                <a:moveTo>
                  <a:pt x="89407" y="0"/>
                </a:moveTo>
                <a:lnTo>
                  <a:pt x="0" y="0"/>
                </a:lnTo>
                <a:lnTo>
                  <a:pt x="44703" y="89407"/>
                </a:lnTo>
                <a:lnTo>
                  <a:pt x="89407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3CE1F245-E0CD-E642-EA0E-B6EF78FDF702}"/>
              </a:ext>
            </a:extLst>
          </p:cNvPr>
          <p:cNvSpPr/>
          <p:nvPr/>
        </p:nvSpPr>
        <p:spPr>
          <a:xfrm>
            <a:off x="6053657" y="5611091"/>
            <a:ext cx="233795" cy="125990"/>
          </a:xfrm>
          <a:custGeom>
            <a:avLst/>
            <a:gdLst/>
            <a:ahLst/>
            <a:cxnLst/>
            <a:rect l="l" t="t" r="r" b="b"/>
            <a:pathLst>
              <a:path w="342900" h="184784">
                <a:moveTo>
                  <a:pt x="342391" y="0"/>
                </a:moveTo>
                <a:lnTo>
                  <a:pt x="0" y="184404"/>
                </a:lnTo>
              </a:path>
            </a:pathLst>
          </a:custGeom>
          <a:ln w="127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1" name="object 51">
            <a:extLst>
              <a:ext uri="{FF2B5EF4-FFF2-40B4-BE49-F238E27FC236}">
                <a16:creationId xmlns:a16="http://schemas.microsoft.com/office/drawing/2014/main" id="{A9D3FFB9-09BF-3D09-5AF1-72EF34D56512}"/>
              </a:ext>
            </a:extLst>
          </p:cNvPr>
          <p:cNvSpPr/>
          <p:nvPr/>
        </p:nvSpPr>
        <p:spPr>
          <a:xfrm>
            <a:off x="6006637" y="5706341"/>
            <a:ext cx="68407" cy="55851"/>
          </a:xfrm>
          <a:custGeom>
            <a:avLst/>
            <a:gdLst/>
            <a:ahLst/>
            <a:cxnLst/>
            <a:rect l="l" t="t" r="r" b="b"/>
            <a:pathLst>
              <a:path w="100329" h="81915">
                <a:moveTo>
                  <a:pt x="57530" y="0"/>
                </a:moveTo>
                <a:lnTo>
                  <a:pt x="0" y="81787"/>
                </a:lnTo>
                <a:lnTo>
                  <a:pt x="99949" y="78740"/>
                </a:lnTo>
                <a:lnTo>
                  <a:pt x="57530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2" name="object 52">
            <a:extLst>
              <a:ext uri="{FF2B5EF4-FFF2-40B4-BE49-F238E27FC236}">
                <a16:creationId xmlns:a16="http://schemas.microsoft.com/office/drawing/2014/main" id="{51D1DE26-963E-614B-F2D5-9B1DE66A06DF}"/>
              </a:ext>
            </a:extLst>
          </p:cNvPr>
          <p:cNvSpPr/>
          <p:nvPr/>
        </p:nvSpPr>
        <p:spPr>
          <a:xfrm>
            <a:off x="6215063" y="2636693"/>
            <a:ext cx="0" cy="182274"/>
          </a:xfrm>
          <a:custGeom>
            <a:avLst/>
            <a:gdLst/>
            <a:ahLst/>
            <a:cxnLst/>
            <a:rect l="l" t="t" r="r" b="b"/>
            <a:pathLst>
              <a:path h="267335">
                <a:moveTo>
                  <a:pt x="0" y="0"/>
                </a:moveTo>
                <a:lnTo>
                  <a:pt x="0" y="267080"/>
                </a:lnTo>
              </a:path>
            </a:pathLst>
          </a:custGeom>
          <a:ln w="127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896BBA79-372E-AE1B-8718-FB306D6ED03A}"/>
              </a:ext>
            </a:extLst>
          </p:cNvPr>
          <p:cNvSpPr/>
          <p:nvPr/>
        </p:nvSpPr>
        <p:spPr>
          <a:xfrm>
            <a:off x="6184583" y="2811173"/>
            <a:ext cx="61047" cy="61047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89407" y="0"/>
                </a:moveTo>
                <a:lnTo>
                  <a:pt x="0" y="0"/>
                </a:lnTo>
                <a:lnTo>
                  <a:pt x="44703" y="89408"/>
                </a:lnTo>
                <a:lnTo>
                  <a:pt x="89407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4" name="object 54">
            <a:extLst>
              <a:ext uri="{FF2B5EF4-FFF2-40B4-BE49-F238E27FC236}">
                <a16:creationId xmlns:a16="http://schemas.microsoft.com/office/drawing/2014/main" id="{0F68DF24-0BF2-4BAF-0E28-6B2E2F025EAB}"/>
              </a:ext>
            </a:extLst>
          </p:cNvPr>
          <p:cNvSpPr txBox="1"/>
          <p:nvPr/>
        </p:nvSpPr>
        <p:spPr>
          <a:xfrm>
            <a:off x="4936375" y="902017"/>
            <a:ext cx="117331" cy="94799"/>
          </a:xfrm>
          <a:prstGeom prst="rect">
            <a:avLst/>
          </a:prstGeom>
        </p:spPr>
        <p:txBody>
          <a:bodyPr vert="horz" wrap="square" lIns="0" tIns="10824" rIns="0" bIns="0" rtlCol="0">
            <a:spAutoFit/>
          </a:bodyPr>
          <a:lstStyle/>
          <a:p>
            <a:pPr marL="8659">
              <a:spcBef>
                <a:spcPts val="85"/>
              </a:spcBef>
            </a:pPr>
            <a:r>
              <a:rPr sz="545" b="1" spc="20" dirty="0">
                <a:solidFill>
                  <a:srgbClr val="000099"/>
                </a:solidFill>
                <a:latin typeface="Calibri"/>
                <a:cs typeface="Calibri"/>
              </a:rPr>
              <a:t>Y</a:t>
            </a:r>
            <a:r>
              <a:rPr sz="545" b="1" spc="-2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545" b="1" spc="7" dirty="0">
                <a:solidFill>
                  <a:srgbClr val="000099"/>
                </a:solidFill>
                <a:latin typeface="Calibri"/>
                <a:cs typeface="Calibri"/>
              </a:rPr>
              <a:t>s</a:t>
            </a:r>
            <a:endParaRPr sz="545">
              <a:latin typeface="Calibri"/>
              <a:cs typeface="Calibri"/>
            </a:endParaRPr>
          </a:p>
        </p:txBody>
      </p:sp>
      <p:sp>
        <p:nvSpPr>
          <p:cNvPr id="55" name="object 55">
            <a:extLst>
              <a:ext uri="{FF2B5EF4-FFF2-40B4-BE49-F238E27FC236}">
                <a16:creationId xmlns:a16="http://schemas.microsoft.com/office/drawing/2014/main" id="{E71E86BC-F7F0-2E67-D15E-C3D2B3D8B1A4}"/>
              </a:ext>
            </a:extLst>
          </p:cNvPr>
          <p:cNvSpPr txBox="1"/>
          <p:nvPr/>
        </p:nvSpPr>
        <p:spPr>
          <a:xfrm>
            <a:off x="7411143" y="902450"/>
            <a:ext cx="117331" cy="94799"/>
          </a:xfrm>
          <a:prstGeom prst="rect">
            <a:avLst/>
          </a:prstGeom>
        </p:spPr>
        <p:txBody>
          <a:bodyPr vert="horz" wrap="square" lIns="0" tIns="10824" rIns="0" bIns="0" rtlCol="0">
            <a:spAutoFit/>
          </a:bodyPr>
          <a:lstStyle/>
          <a:p>
            <a:pPr marL="8659">
              <a:spcBef>
                <a:spcPts val="85"/>
              </a:spcBef>
            </a:pPr>
            <a:r>
              <a:rPr sz="545" b="1" spc="20" dirty="0">
                <a:solidFill>
                  <a:srgbClr val="000099"/>
                </a:solidFill>
                <a:latin typeface="Calibri"/>
                <a:cs typeface="Calibri"/>
              </a:rPr>
              <a:t>Y</a:t>
            </a:r>
            <a:r>
              <a:rPr sz="545" b="1" spc="-2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545" b="1" spc="7" dirty="0">
                <a:solidFill>
                  <a:srgbClr val="000099"/>
                </a:solidFill>
                <a:latin typeface="Calibri"/>
                <a:cs typeface="Calibri"/>
              </a:rPr>
              <a:t>s</a:t>
            </a:r>
            <a:endParaRPr sz="545">
              <a:latin typeface="Calibri"/>
              <a:cs typeface="Calibri"/>
            </a:endParaRPr>
          </a:p>
        </p:txBody>
      </p:sp>
      <p:sp>
        <p:nvSpPr>
          <p:cNvPr id="56" name="object 56">
            <a:extLst>
              <a:ext uri="{FF2B5EF4-FFF2-40B4-BE49-F238E27FC236}">
                <a16:creationId xmlns:a16="http://schemas.microsoft.com/office/drawing/2014/main" id="{44001401-4D0C-6D23-01B6-0B82E2115EA9}"/>
              </a:ext>
            </a:extLst>
          </p:cNvPr>
          <p:cNvSpPr txBox="1"/>
          <p:nvPr/>
        </p:nvSpPr>
        <p:spPr>
          <a:xfrm>
            <a:off x="6041188" y="876516"/>
            <a:ext cx="117331" cy="94799"/>
          </a:xfrm>
          <a:prstGeom prst="rect">
            <a:avLst/>
          </a:prstGeom>
        </p:spPr>
        <p:txBody>
          <a:bodyPr vert="horz" wrap="square" lIns="0" tIns="10824" rIns="0" bIns="0" rtlCol="0">
            <a:spAutoFit/>
          </a:bodyPr>
          <a:lstStyle/>
          <a:p>
            <a:pPr marL="8659">
              <a:spcBef>
                <a:spcPts val="85"/>
              </a:spcBef>
            </a:pPr>
            <a:r>
              <a:rPr sz="545" b="1" spc="17" dirty="0">
                <a:solidFill>
                  <a:srgbClr val="000099"/>
                </a:solidFill>
                <a:latin typeface="Calibri"/>
                <a:cs typeface="Calibri"/>
              </a:rPr>
              <a:t>Y</a:t>
            </a:r>
            <a:r>
              <a:rPr sz="545" b="1" spc="-24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545" b="1" spc="7" dirty="0">
                <a:solidFill>
                  <a:srgbClr val="000099"/>
                </a:solidFill>
                <a:latin typeface="Calibri"/>
                <a:cs typeface="Calibri"/>
              </a:rPr>
              <a:t>s</a:t>
            </a:r>
            <a:endParaRPr sz="545">
              <a:latin typeface="Calibri"/>
              <a:cs typeface="Calibri"/>
            </a:endParaRPr>
          </a:p>
        </p:txBody>
      </p:sp>
      <p:sp>
        <p:nvSpPr>
          <p:cNvPr id="57" name="object 57">
            <a:extLst>
              <a:ext uri="{FF2B5EF4-FFF2-40B4-BE49-F238E27FC236}">
                <a16:creationId xmlns:a16="http://schemas.microsoft.com/office/drawing/2014/main" id="{C7045141-D9E0-4B48-66DF-6ED6F8CEE650}"/>
              </a:ext>
            </a:extLst>
          </p:cNvPr>
          <p:cNvSpPr/>
          <p:nvPr/>
        </p:nvSpPr>
        <p:spPr>
          <a:xfrm>
            <a:off x="6955415" y="4166061"/>
            <a:ext cx="1439574" cy="2071255"/>
          </a:xfrm>
          <a:custGeom>
            <a:avLst/>
            <a:gdLst/>
            <a:ahLst/>
            <a:cxnLst/>
            <a:rect l="l" t="t" r="r" b="b"/>
            <a:pathLst>
              <a:path w="2111375" h="3037840">
                <a:moveTo>
                  <a:pt x="0" y="0"/>
                </a:moveTo>
                <a:lnTo>
                  <a:pt x="2111375" y="0"/>
                </a:lnTo>
                <a:lnTo>
                  <a:pt x="2111375" y="3037344"/>
                </a:lnTo>
                <a:lnTo>
                  <a:pt x="1678431" y="3037344"/>
                </a:lnTo>
              </a:path>
            </a:pathLst>
          </a:custGeom>
          <a:ln w="127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8" name="object 58">
            <a:extLst>
              <a:ext uri="{FF2B5EF4-FFF2-40B4-BE49-F238E27FC236}">
                <a16:creationId xmlns:a16="http://schemas.microsoft.com/office/drawing/2014/main" id="{ACCF00D1-9B31-95AE-7C82-6C2FBFCFD955}"/>
              </a:ext>
            </a:extLst>
          </p:cNvPr>
          <p:cNvSpPr/>
          <p:nvPr/>
        </p:nvSpPr>
        <p:spPr>
          <a:xfrm>
            <a:off x="8046460" y="6206498"/>
            <a:ext cx="61047" cy="61047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89407" y="0"/>
                </a:moveTo>
                <a:lnTo>
                  <a:pt x="0" y="44704"/>
                </a:lnTo>
                <a:lnTo>
                  <a:pt x="89407" y="89408"/>
                </a:lnTo>
                <a:lnTo>
                  <a:pt x="89407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9" name="object 59">
            <a:extLst>
              <a:ext uri="{FF2B5EF4-FFF2-40B4-BE49-F238E27FC236}">
                <a16:creationId xmlns:a16="http://schemas.microsoft.com/office/drawing/2014/main" id="{EDFDCE5C-B7A7-F26C-D89A-10913C23FAFA}"/>
              </a:ext>
            </a:extLst>
          </p:cNvPr>
          <p:cNvSpPr/>
          <p:nvPr/>
        </p:nvSpPr>
        <p:spPr>
          <a:xfrm>
            <a:off x="6215063" y="847638"/>
            <a:ext cx="0" cy="172315"/>
          </a:xfrm>
          <a:custGeom>
            <a:avLst/>
            <a:gdLst/>
            <a:ahLst/>
            <a:cxnLst/>
            <a:rect l="l" t="t" r="r" b="b"/>
            <a:pathLst>
              <a:path h="252730">
                <a:moveTo>
                  <a:pt x="0" y="0"/>
                </a:moveTo>
                <a:lnTo>
                  <a:pt x="0" y="252475"/>
                </a:lnTo>
              </a:path>
            </a:pathLst>
          </a:custGeom>
          <a:ln w="127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0" name="object 60">
            <a:extLst>
              <a:ext uri="{FF2B5EF4-FFF2-40B4-BE49-F238E27FC236}">
                <a16:creationId xmlns:a16="http://schemas.microsoft.com/office/drawing/2014/main" id="{1C501430-6704-4406-9820-1E2854A5F136}"/>
              </a:ext>
            </a:extLst>
          </p:cNvPr>
          <p:cNvSpPr/>
          <p:nvPr/>
        </p:nvSpPr>
        <p:spPr>
          <a:xfrm>
            <a:off x="6184583" y="1012161"/>
            <a:ext cx="61047" cy="61047"/>
          </a:xfrm>
          <a:custGeom>
            <a:avLst/>
            <a:gdLst/>
            <a:ahLst/>
            <a:cxnLst/>
            <a:rect l="l" t="t" r="r" b="b"/>
            <a:pathLst>
              <a:path w="89535" h="89534">
                <a:moveTo>
                  <a:pt x="89407" y="0"/>
                </a:moveTo>
                <a:lnTo>
                  <a:pt x="0" y="0"/>
                </a:lnTo>
                <a:lnTo>
                  <a:pt x="44703" y="89407"/>
                </a:lnTo>
                <a:lnTo>
                  <a:pt x="89407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1" name="object 61">
            <a:extLst>
              <a:ext uri="{FF2B5EF4-FFF2-40B4-BE49-F238E27FC236}">
                <a16:creationId xmlns:a16="http://schemas.microsoft.com/office/drawing/2014/main" id="{47202663-77A3-A7F2-9FB2-9093F8000A85}"/>
              </a:ext>
            </a:extLst>
          </p:cNvPr>
          <p:cNvSpPr/>
          <p:nvPr/>
        </p:nvSpPr>
        <p:spPr>
          <a:xfrm>
            <a:off x="4992399" y="847638"/>
            <a:ext cx="507856" cy="205653"/>
          </a:xfrm>
          <a:custGeom>
            <a:avLst/>
            <a:gdLst/>
            <a:ahLst/>
            <a:cxnLst/>
            <a:rect l="l" t="t" r="r" b="b"/>
            <a:pathLst>
              <a:path w="744855" h="301625">
                <a:moveTo>
                  <a:pt x="0" y="0"/>
                </a:moveTo>
                <a:lnTo>
                  <a:pt x="744473" y="301371"/>
                </a:lnTo>
              </a:path>
            </a:pathLst>
          </a:custGeom>
          <a:ln w="127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2" name="object 62">
            <a:extLst>
              <a:ext uri="{FF2B5EF4-FFF2-40B4-BE49-F238E27FC236}">
                <a16:creationId xmlns:a16="http://schemas.microsoft.com/office/drawing/2014/main" id="{3341BFAA-0454-FD4D-3145-24B560B54471}"/>
              </a:ext>
            </a:extLst>
          </p:cNvPr>
          <p:cNvSpPr/>
          <p:nvPr/>
        </p:nvSpPr>
        <p:spPr>
          <a:xfrm>
            <a:off x="5481464" y="1022032"/>
            <a:ext cx="67974" cy="56717"/>
          </a:xfrm>
          <a:custGeom>
            <a:avLst/>
            <a:gdLst/>
            <a:ahLst/>
            <a:cxnLst/>
            <a:rect l="l" t="t" r="r" b="b"/>
            <a:pathLst>
              <a:path w="99694" h="83184">
                <a:moveTo>
                  <a:pt x="33527" y="0"/>
                </a:moveTo>
                <a:lnTo>
                  <a:pt x="0" y="82930"/>
                </a:lnTo>
                <a:lnTo>
                  <a:pt x="99694" y="74929"/>
                </a:lnTo>
                <a:lnTo>
                  <a:pt x="33527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3" name="object 63">
            <a:extLst>
              <a:ext uri="{FF2B5EF4-FFF2-40B4-BE49-F238E27FC236}">
                <a16:creationId xmlns:a16="http://schemas.microsoft.com/office/drawing/2014/main" id="{EF7D612B-6FF2-8D49-26D2-9D98BDB68BDF}"/>
              </a:ext>
            </a:extLst>
          </p:cNvPr>
          <p:cNvSpPr/>
          <p:nvPr/>
        </p:nvSpPr>
        <p:spPr>
          <a:xfrm>
            <a:off x="6920865" y="847638"/>
            <a:ext cx="500063" cy="205653"/>
          </a:xfrm>
          <a:custGeom>
            <a:avLst/>
            <a:gdLst/>
            <a:ahLst/>
            <a:cxnLst/>
            <a:rect l="l" t="t" r="r" b="b"/>
            <a:pathLst>
              <a:path w="733425" h="301625">
                <a:moveTo>
                  <a:pt x="733298" y="0"/>
                </a:moveTo>
                <a:lnTo>
                  <a:pt x="0" y="301117"/>
                </a:lnTo>
              </a:path>
            </a:pathLst>
          </a:custGeom>
          <a:ln w="127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4" name="object 64">
            <a:extLst>
              <a:ext uri="{FF2B5EF4-FFF2-40B4-BE49-F238E27FC236}">
                <a16:creationId xmlns:a16="http://schemas.microsoft.com/office/drawing/2014/main" id="{26A39D8D-A0E4-314C-8321-56EF607237D1}"/>
              </a:ext>
            </a:extLst>
          </p:cNvPr>
          <p:cNvSpPr/>
          <p:nvPr/>
        </p:nvSpPr>
        <p:spPr>
          <a:xfrm>
            <a:off x="6871508" y="1021773"/>
            <a:ext cx="67974" cy="56717"/>
          </a:xfrm>
          <a:custGeom>
            <a:avLst/>
            <a:gdLst/>
            <a:ahLst/>
            <a:cxnLst/>
            <a:rect l="l" t="t" r="r" b="b"/>
            <a:pathLst>
              <a:path w="99695" h="83184">
                <a:moveTo>
                  <a:pt x="65786" y="0"/>
                </a:moveTo>
                <a:lnTo>
                  <a:pt x="0" y="75310"/>
                </a:lnTo>
                <a:lnTo>
                  <a:pt x="99695" y="82803"/>
                </a:lnTo>
                <a:lnTo>
                  <a:pt x="65786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283A506-021B-BF62-A9E0-B6EBDE902D20}"/>
              </a:ext>
            </a:extLst>
          </p:cNvPr>
          <p:cNvSpPr/>
          <p:nvPr/>
        </p:nvSpPr>
        <p:spPr>
          <a:xfrm>
            <a:off x="3446318" y="0"/>
            <a:ext cx="5299364" cy="68406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</p:spTree>
    <p:extLst>
      <p:ext uri="{BB962C8B-B14F-4D97-AF65-F5344CB8AC3E}">
        <p14:creationId xmlns:p14="http://schemas.microsoft.com/office/powerpoint/2010/main" val="63296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4ABCD-44F9-2F8B-037A-1FA0A0148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CE48C0A-5875-8ABC-4423-4EA50C897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53340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altLang="en-US" sz="3000" b="1" dirty="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        	</a:t>
            </a:r>
            <a:r>
              <a:rPr lang="en-US" altLang="en-US" sz="3600" b="1" dirty="0">
                <a:solidFill>
                  <a:srgbClr val="00006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SEEK Materials – Webinar 3</a:t>
            </a:r>
            <a:endParaRPr lang="en-US" altLang="en-US" sz="3000" dirty="0">
              <a:solidFill>
                <a:srgbClr val="000066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E4E3F5C8-7A99-2856-5BF9-456F3BB67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727" y="1907326"/>
            <a:ext cx="10795245" cy="4797028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altLang="en-US" sz="34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SEEK webinar 3 PowerPoint </a:t>
            </a:r>
            <a:endParaRPr lang="en-US" altLang="en-US" sz="3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altLang="en-US" sz="3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AAP Policy Statement on Effective Discipline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altLang="en-US" sz="3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SEEK Core Components Practice Self-Assessment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	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6DABCC7-9DB7-AC5C-9388-A30176CE2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9" y="366710"/>
            <a:ext cx="2065227" cy="47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87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Getting a Foot in the Door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745" y="1825625"/>
            <a:ext cx="11498407" cy="4836432"/>
          </a:xfrm>
        </p:spPr>
        <p:txBody>
          <a:bodyPr>
            <a:normAutofit/>
          </a:bodyPr>
          <a:lstStyle/>
          <a:p>
            <a:r>
              <a:rPr lang="en-US" sz="3200" i="1" dirty="0"/>
              <a:t>We’ve learned better ways to teach kids. Can we talk about them?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i="1" dirty="0"/>
              <a:t>Does hitting ___ work?</a:t>
            </a:r>
          </a:p>
          <a:p>
            <a:pPr lvl="1"/>
            <a:r>
              <a:rPr lang="en-US" sz="2800" dirty="0"/>
              <a:t>Not really, maybe for a few minutes!</a:t>
            </a:r>
          </a:p>
          <a:p>
            <a:pPr lvl="1"/>
            <a:endParaRPr lang="en-US" sz="2800" dirty="0"/>
          </a:p>
          <a:p>
            <a:r>
              <a:rPr lang="en-US" sz="3200" i="1" dirty="0"/>
              <a:t>How do you feel after you spank ___?</a:t>
            </a:r>
          </a:p>
          <a:p>
            <a:pPr lvl="1"/>
            <a:r>
              <a:rPr lang="en-US" sz="2800" dirty="0"/>
              <a:t>Pretty bad!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a foot in the 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369" y="4005230"/>
            <a:ext cx="3237886" cy="248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6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145" y="27826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Positive Discipline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901" y="1825625"/>
            <a:ext cx="11053187" cy="4605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/>
              <a:t>Focuses on positive behavior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/>
              <a:t>Calm, friendly, respectful </a:t>
            </a:r>
            <a:endParaRPr lang="en-US" sz="3600" dirty="0">
              <a:solidFill>
                <a:srgbClr val="006666"/>
              </a:solidFill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/>
              <a:t>Appropriate to child’s age, development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/>
              <a:t>Teaches child to regulate behavior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/>
              <a:t>Keeps child safe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/>
              <a:t>Enhances cognitive, emotional, social development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4" descr="Positive Discipline Tips Mom and S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632" y="324512"/>
            <a:ext cx="3002224" cy="300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570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Positive Discipline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Positive reinforcement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Praise – “catch her being good”, and neutral behavior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Reward – promptly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Reinforce intermittently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Gradually taper the reward</a:t>
            </a:r>
          </a:p>
          <a:p>
            <a:pPr lvl="1"/>
            <a:endParaRPr lang="en-US" dirty="0"/>
          </a:p>
        </p:txBody>
      </p:sp>
      <p:pic>
        <p:nvPicPr>
          <p:cNvPr id="14338" name="Picture 2" descr="https://farm3.staticflickr.com/2707/13100631975_e159718fb5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26" y="3814331"/>
            <a:ext cx="3746353" cy="275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673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96" y="18002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Positive Discipline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86" y="1505585"/>
            <a:ext cx="11378418" cy="435133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6666"/>
                </a:solidFill>
              </a:rPr>
              <a:t>Bad behavior – an opportunity to teach child</a:t>
            </a:r>
          </a:p>
          <a:p>
            <a:pPr lvl="1"/>
            <a:r>
              <a:rPr lang="en-US" sz="2800" dirty="0"/>
              <a:t>Negative reinforcement – ignoring</a:t>
            </a:r>
          </a:p>
          <a:p>
            <a:pPr lvl="1"/>
            <a:r>
              <a:rPr lang="en-US" sz="2800" dirty="0"/>
              <a:t>Disapprove the behavior, never the child</a:t>
            </a:r>
          </a:p>
          <a:p>
            <a:pPr lvl="1"/>
            <a:r>
              <a:rPr lang="en-US" sz="2800" i="1" dirty="0"/>
              <a:t>Why did you behave that way?</a:t>
            </a:r>
          </a:p>
          <a:p>
            <a:pPr lvl="1"/>
            <a:r>
              <a:rPr lang="en-US" sz="2800" i="1" dirty="0"/>
              <a:t>What do you think you could do better?</a:t>
            </a:r>
          </a:p>
          <a:p>
            <a:pPr lvl="1"/>
            <a:r>
              <a:rPr lang="en-US" sz="2800" dirty="0"/>
              <a:t>Suggest alternatives</a:t>
            </a:r>
          </a:p>
          <a:p>
            <a:pPr marL="0"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6666"/>
                </a:solidFill>
              </a:rPr>
              <a:t>Consequences</a:t>
            </a:r>
          </a:p>
          <a:p>
            <a:pPr lvl="1"/>
            <a:r>
              <a:rPr lang="en-US" sz="2800" dirty="0"/>
              <a:t>Limits/rules – agreed to in advance </a:t>
            </a: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, withdraw a privilege, grounding) </a:t>
            </a:r>
          </a:p>
          <a:p>
            <a:pPr lvl="1"/>
            <a:r>
              <a:rPr lang="en-US" sz="2800" dirty="0"/>
              <a:t>Proportionate to the problem, developmentally appropriate</a:t>
            </a:r>
          </a:p>
          <a:p>
            <a:pPr lvl="1"/>
            <a:r>
              <a:rPr lang="en-US" sz="2800" dirty="0"/>
              <a:t>Apply promptly, consistently</a:t>
            </a:r>
          </a:p>
        </p:txBody>
      </p:sp>
      <p:pic>
        <p:nvPicPr>
          <p:cNvPr id="12290" name="Picture 2" descr="Mother giving warning to young boy using smart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180491"/>
            <a:ext cx="3576918" cy="262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48" y="9139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Time’s Up for Time 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91" y="1416955"/>
            <a:ext cx="10515600" cy="51673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>
                <a:ea typeface="ＭＳ Ｐゴシック" charset="0"/>
                <a:cs typeface="ＭＳ Ｐゴシック" charset="0"/>
              </a:rPr>
              <a:t>Used excessively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>
                <a:ea typeface="ＭＳ Ｐゴシック" charset="0"/>
                <a:cs typeface="ＭＳ Ｐゴシック" charset="0"/>
              </a:rPr>
              <a:t>Used improperly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>
                <a:ea typeface="ＭＳ Ｐゴシック" charset="0"/>
                <a:cs typeface="ＭＳ Ｐゴシック" charset="0"/>
              </a:rPr>
              <a:t>Continued interaction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>
                <a:ea typeface="ＭＳ Ｐゴシック" charset="0"/>
                <a:cs typeface="ＭＳ Ｐゴシック" charset="0"/>
              </a:rPr>
              <a:t>Child appears to enjoy it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>
                <a:ea typeface="ＭＳ Ｐゴシック" charset="0"/>
                <a:cs typeface="ＭＳ Ｐゴシック" charset="0"/>
              </a:rPr>
              <a:t>Child too strong to restrain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>
                <a:ea typeface="ＭＳ Ｐゴシック" charset="0"/>
                <a:cs typeface="ＭＳ Ｐゴシック" charset="0"/>
              </a:rPr>
              <a:t>Location frightens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Can shame child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>
                <a:solidFill>
                  <a:srgbClr val="006666"/>
                </a:solidFill>
              </a:rPr>
              <a:t>Often doesn’t work</a:t>
            </a:r>
          </a:p>
          <a:p>
            <a:pPr>
              <a:lnSpc>
                <a:spcPct val="100000"/>
              </a:lnSpc>
            </a:pPr>
            <a:endParaRPr lang="en-US" sz="3200" b="1" dirty="0">
              <a:latin typeface="Arial Unicode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endParaRPr lang="en-US" sz="3200" dirty="0"/>
          </a:p>
          <a:p>
            <a:pPr lvl="1">
              <a:lnSpc>
                <a:spcPct val="100000"/>
              </a:lnSpc>
            </a:pPr>
            <a:endParaRPr lang="en-US" sz="2800" dirty="0"/>
          </a:p>
        </p:txBody>
      </p:sp>
      <p:pic>
        <p:nvPicPr>
          <p:cNvPr id="10242" name="Picture 2" descr="https://farm9.staticflickr.com/8699/16798260661_cda00e98e8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49" y="3429000"/>
            <a:ext cx="4723674" cy="315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365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813" y="19904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Time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27349"/>
            <a:ext cx="11401424" cy="451467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200" b="1" dirty="0">
                <a:solidFill>
                  <a:srgbClr val="006666"/>
                </a:solidFill>
              </a:rPr>
              <a:t>Goal</a:t>
            </a:r>
            <a:r>
              <a:rPr lang="en-US" sz="3200" dirty="0"/>
              <a:t>: to help child calm down or a consequence for bad behavior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2 - 7 years of age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Only 1 warning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Place in uninteresting place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1 minute/year; use timer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If child leaves, return to place, restrain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Once calm, discuss behavior, alternatives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319" y="2694562"/>
            <a:ext cx="2982367" cy="399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27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Assessment - Talking with Children, Youth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2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200" i="1" dirty="0"/>
              <a:t>How do you get along with people at home?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200" i="1" dirty="0"/>
              <a:t>What kind of things do you do with them?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200" i="1" dirty="0"/>
              <a:t>Who do you tell if you’re feeling bad?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3200" b="1" dirty="0">
              <a:solidFill>
                <a:srgbClr val="006666"/>
              </a:solidFill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200" b="1" i="1" dirty="0">
                <a:solidFill>
                  <a:srgbClr val="006666"/>
                </a:solidFill>
              </a:rPr>
              <a:t>All kids sometimes behave badly.</a:t>
            </a:r>
          </a:p>
          <a:p>
            <a:pPr lvl="1">
              <a:lnSpc>
                <a:spcPct val="120000"/>
              </a:lnSpc>
            </a:pPr>
            <a:r>
              <a:rPr lang="en-US" sz="2800" i="1" dirty="0"/>
              <a:t>What happens when you behave badly?</a:t>
            </a:r>
          </a:p>
          <a:p>
            <a:pPr lvl="1">
              <a:lnSpc>
                <a:spcPct val="120000"/>
              </a:lnSpc>
            </a:pPr>
            <a:r>
              <a:rPr lang="en-US" sz="2800" i="1" dirty="0"/>
              <a:t>What would you like to see happen?</a:t>
            </a:r>
          </a:p>
          <a:p>
            <a:pPr lvl="1">
              <a:lnSpc>
                <a:spcPct val="120000"/>
              </a:lnSpc>
            </a:pPr>
            <a:r>
              <a:rPr lang="en-US" sz="2800" i="1" dirty="0"/>
              <a:t>What do you think you could do differently?</a:t>
            </a:r>
          </a:p>
          <a:p>
            <a:pPr lvl="1">
              <a:lnSpc>
                <a:spcPct val="120000"/>
              </a:lnSpc>
            </a:pPr>
            <a:r>
              <a:rPr lang="en-US" sz="2800" i="1" dirty="0"/>
              <a:t>May I talk with your mom/dad about this?</a:t>
            </a:r>
          </a:p>
          <a:p>
            <a:endParaRPr lang="en-US" dirty="0"/>
          </a:p>
        </p:txBody>
      </p:sp>
      <p:pic>
        <p:nvPicPr>
          <p:cNvPr id="9218" name="Picture 2" descr="Attentive woman listening to the prescription of young do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03" y="3854824"/>
            <a:ext cx="3932663" cy="26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48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641252" y="500062"/>
            <a:ext cx="10515600" cy="1325563"/>
          </a:xfrm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ja-JP" altLang="en-US" b="1" dirty="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b="1" dirty="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Beat the Clock</a:t>
            </a:r>
            <a:r>
              <a:rPr lang="ja-JP" altLang="en-US" b="1" dirty="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” </a:t>
            </a:r>
            <a:r>
              <a:rPr lang="en-US" altLang="ja-JP" b="1" dirty="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- </a:t>
            </a:r>
            <a:r>
              <a:rPr lang="en-US" b="1" dirty="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For  Habitual Dawdling</a:t>
            </a:r>
            <a:b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2075" tIns="46038" rIns="92075" bIns="46038" rtlCol="0"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3600" dirty="0">
                <a:ea typeface="ＭＳ Ｐゴシック" charset="0"/>
                <a:cs typeface="ＭＳ Ｐゴシック" charset="0"/>
              </a:rPr>
              <a:t>Set timer for reasonable period</a:t>
            </a:r>
          </a:p>
          <a:p>
            <a:pPr eaLnBrk="1" hangingPunct="1">
              <a:lnSpc>
                <a:spcPct val="150000"/>
              </a:lnSpc>
            </a:pPr>
            <a:r>
              <a:rPr lang="en-US" sz="3600" dirty="0">
                <a:ea typeface="ＭＳ Ｐゴシック" charset="0"/>
                <a:cs typeface="ＭＳ Ｐゴシック" charset="0"/>
              </a:rPr>
              <a:t>No reminders</a:t>
            </a:r>
          </a:p>
          <a:p>
            <a:pPr eaLnBrk="1" hangingPunct="1">
              <a:lnSpc>
                <a:spcPct val="150000"/>
              </a:lnSpc>
            </a:pPr>
            <a:r>
              <a:rPr lang="en-US" sz="3600" dirty="0">
                <a:ea typeface="ＭＳ Ｐゴシック" charset="0"/>
                <a:cs typeface="ＭＳ Ｐゴシック" charset="0"/>
              </a:rPr>
              <a:t>If task done by bell </a:t>
            </a:r>
            <a:r>
              <a:rPr lang="en-US" sz="3600" dirty="0"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reward</a:t>
            </a:r>
          </a:p>
          <a:p>
            <a:pPr eaLnBrk="1" hangingPunct="1">
              <a:lnSpc>
                <a:spcPct val="150000"/>
              </a:lnSpc>
            </a:pPr>
            <a:r>
              <a:rPr lang="en-US" sz="3600" dirty="0">
                <a:ea typeface="ＭＳ Ｐゴシック" charset="0"/>
                <a:cs typeface="ＭＳ Ｐゴシック" charset="0"/>
              </a:rPr>
              <a:t>If not </a:t>
            </a:r>
            <a:r>
              <a:rPr lang="en-US" sz="3600" dirty="0"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no reward</a:t>
            </a:r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987" y="3195204"/>
            <a:ext cx="3074424" cy="338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805081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Physical Punishment in 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919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Awkward, fear of intervening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What’s the worst thing that’s likely to happen?</a:t>
            </a:r>
          </a:p>
          <a:p>
            <a:pPr>
              <a:lnSpc>
                <a:spcPct val="100000"/>
              </a:lnSpc>
            </a:pPr>
            <a:endParaRPr lang="en-US" sz="3600" dirty="0"/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6666"/>
                </a:solidFill>
              </a:rPr>
              <a:t>Suggested approach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Do not admonish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Empathize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Convey wish to help, as a parent, professional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Suggest getting help from child’s doctor or nurse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549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7712948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Ms. Adams brings in 5-year-old Tom for a regular check up. She describes “occasionally popping him.” Yesterday, “he got a whupping. Broke my vase!”</a:t>
            </a:r>
          </a:p>
          <a:p>
            <a:endParaRPr lang="en-US" dirty="0"/>
          </a:p>
        </p:txBody>
      </p:sp>
      <p:pic>
        <p:nvPicPr>
          <p:cNvPr id="4" name="Picture 3" descr="SA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478" y="2757268"/>
            <a:ext cx="2558732" cy="38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1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882" y="4307889"/>
            <a:ext cx="1085222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Harsh Punishment </a:t>
            </a:r>
            <a:br>
              <a:rPr lang="en-US" b="1" dirty="0">
                <a:solidFill>
                  <a:srgbClr val="000066"/>
                </a:solidFill>
              </a:rPr>
            </a:br>
            <a:br>
              <a:rPr lang="en-US" b="1" dirty="0">
                <a:solidFill>
                  <a:srgbClr val="000066"/>
                </a:solidFill>
              </a:rPr>
            </a:br>
            <a:br>
              <a:rPr lang="en-US" b="1" dirty="0">
                <a:solidFill>
                  <a:srgbClr val="000066"/>
                </a:solidFill>
              </a:rPr>
            </a:br>
            <a:br>
              <a:rPr lang="en-US" b="1" dirty="0">
                <a:solidFill>
                  <a:srgbClr val="000066"/>
                </a:solidFill>
              </a:rPr>
            </a:br>
            <a:r>
              <a:rPr lang="en-US" b="1" dirty="0">
                <a:solidFill>
                  <a:srgbClr val="000066"/>
                </a:solidFill>
              </a:rPr>
              <a:t>Positive Discipline </a:t>
            </a:r>
            <a:br>
              <a:rPr lang="en-US" b="1" dirty="0">
                <a:solidFill>
                  <a:srgbClr val="000066"/>
                </a:solidFill>
              </a:rPr>
            </a:br>
            <a:br>
              <a:rPr lang="en-US" b="1" dirty="0">
                <a:solidFill>
                  <a:srgbClr val="000066"/>
                </a:solidFill>
              </a:rPr>
            </a:b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E8D933E-5620-0CB2-6100-D512FE904A1B}"/>
              </a:ext>
            </a:extLst>
          </p:cNvPr>
          <p:cNvSpPr/>
          <p:nvPr/>
        </p:nvSpPr>
        <p:spPr>
          <a:xfrm>
            <a:off x="5953957" y="2550111"/>
            <a:ext cx="284086" cy="1500326"/>
          </a:xfrm>
          <a:prstGeom prst="downArrow">
            <a:avLst/>
          </a:prstGeom>
          <a:solidFill>
            <a:srgbClr val="0066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98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Poll Question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This meets your state’s legal definition of physical abuse.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 Yes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 No</a:t>
            </a:r>
          </a:p>
        </p:txBody>
      </p:sp>
      <p:pic>
        <p:nvPicPr>
          <p:cNvPr id="4" name="Picture 4" descr="Poll letters in colorful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503" y="4490003"/>
            <a:ext cx="3636806" cy="203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73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When to Refer to Child Welfare?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3144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6666"/>
                </a:solidFill>
              </a:rPr>
              <a:t>Suspected</a:t>
            </a:r>
            <a:r>
              <a:rPr lang="en-US" sz="3200" dirty="0"/>
              <a:t> abuse or neglect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A bruise lasting 24 hours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Any physical injury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Hitting the face, head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Other concerns for abuse or neglect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Severe and/or repeated beatings – with implement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Parent resistant to alternatives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pic>
        <p:nvPicPr>
          <p:cNvPr id="6" name="Picture 2" descr="BUTTBRS">
            <a:extLst>
              <a:ext uri="{FF2B5EF4-FFF2-40B4-BE49-F238E27FC236}">
                <a16:creationId xmlns:a16="http://schemas.microsoft.com/office/drawing/2014/main" id="{A6E626BE-6A55-4FBD-B92B-1BB0BBC62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1" t="20834" b="1953"/>
          <a:stretch>
            <a:fillRect/>
          </a:stretch>
        </p:blipFill>
        <p:spPr>
          <a:xfrm>
            <a:off x="8263078" y="1604419"/>
            <a:ext cx="3683357" cy="281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08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88" y="357709"/>
            <a:ext cx="1101337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66"/>
                </a:solidFill>
              </a:rPr>
              <a:t>When to Refer for Help with Discipline Problems?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837"/>
            <a:ext cx="11013374" cy="46411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Discipline – often addressed by frontline professionals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Consider referral elsewhere if: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If persistent and/or severe problems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If other problems, such as substance misuse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Know your community resources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Behavioral health specialist</a:t>
            </a:r>
          </a:p>
        </p:txBody>
      </p:sp>
      <p:pic>
        <p:nvPicPr>
          <p:cNvPr id="11266" name="Picture 2" descr="Healthy Families Ame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73" y="3236080"/>
            <a:ext cx="3297213" cy="90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Nurse-Family Partnersh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232" y="4526199"/>
            <a:ext cx="3042088" cy="102427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1270" name="Picture 6" descr="The Incredible Yea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526" y="5738291"/>
            <a:ext cx="3333750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2227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55AD046-141E-4D6F-A7BB-C940040C1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0"/>
            <a:ext cx="5257801" cy="6858000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2746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075" y="19843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Resources for Parents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90" y="1524001"/>
            <a:ext cx="11403723" cy="5234151"/>
          </a:xfrm>
        </p:spPr>
        <p:txBody>
          <a:bodyPr>
            <a:normAutofit fontScale="62500" lnSpcReduction="20000"/>
          </a:bodyPr>
          <a:lstStyle/>
          <a:p>
            <a:pPr fontAlgn="base">
              <a:lnSpc>
                <a:spcPct val="120000"/>
              </a:lnSpc>
              <a:spcBef>
                <a:spcPts val="900"/>
              </a:spcBef>
            </a:pPr>
            <a:r>
              <a:rPr lang="en-US" sz="3200" dirty="0"/>
              <a:t>http://www.nationalparenthelpline.org</a:t>
            </a:r>
          </a:p>
          <a:p>
            <a:pPr fontAlgn="base">
              <a:lnSpc>
                <a:spcPct val="120000"/>
              </a:lnSpc>
              <a:spcBef>
                <a:spcPts val="900"/>
              </a:spcBef>
            </a:pPr>
            <a:r>
              <a:rPr lang="en-US" sz="3200" dirty="0"/>
              <a:t>​</a:t>
            </a:r>
            <a:r>
              <a:rPr lang="en-US" sz="3200" dirty="0">
                <a:hlinkClick r:id="rId3"/>
              </a:rPr>
              <a:t>http://www.ahaparenting.com/parenting-tools/positive-discipline/strict-parenting</a:t>
            </a:r>
            <a:endParaRPr lang="en-US" sz="3200" dirty="0"/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sz="3200" dirty="0"/>
              <a:t>​Fay J &amp; Fay C. 2015. </a:t>
            </a:r>
            <a:r>
              <a:rPr lang="en-US" sz="3200" dirty="0">
                <a:hlinkClick r:id="rId4" tooltip="Love and Logic Magic for Early Childhood: Practical Parenting from Birth to Six Years"/>
              </a:rPr>
              <a:t>Love and Logic Magic for Early Childhood: Practical Parenting from Birth to Six Years.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sz="3200" dirty="0">
                <a:hlinkClick r:id="rId4" tooltip="Love and Logic Magic for Early Childhood: Practical Parenting from Birth to Six Years"/>
              </a:rPr>
              <a:t>Cline F &amp; Fay J.2006. </a:t>
            </a:r>
            <a:r>
              <a:rPr lang="en-US" sz="3200" dirty="0"/>
              <a:t>Parenting Teens With Love And Logic: Preparing Adolescents for Responsible Adulthood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sz="3200" dirty="0" err="1"/>
              <a:t>Crary</a:t>
            </a:r>
            <a:r>
              <a:rPr lang="en-US" sz="3200" dirty="0"/>
              <a:t>. </a:t>
            </a:r>
            <a:r>
              <a:rPr lang="en-US" sz="3200" i="1" dirty="0"/>
              <a:t>Without Spanking and Spoiling: A Positive Approach to Toddler and Preschool Guidance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sz="3200" dirty="0" err="1"/>
              <a:t>Mazlish</a:t>
            </a:r>
            <a:r>
              <a:rPr lang="en-US" sz="3200" dirty="0"/>
              <a:t> E &amp; Faber A. 2012. </a:t>
            </a:r>
            <a:r>
              <a:rPr lang="en-US" sz="3200" i="1" dirty="0"/>
              <a:t>How to Talk So Kids Will Listen, and Listen so Kids Will Talk.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sz="3200" dirty="0">
                <a:ea typeface="ＭＳ Ｐゴシック" charset="0"/>
                <a:cs typeface="ＭＳ Ｐゴシック" charset="0"/>
              </a:rPr>
              <a:t>Faber A &amp;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Mazlish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E. 1987.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How to be the Parent You Wanted to be.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sz="3200" dirty="0"/>
              <a:t>Nelsen J. 2006. Positive Discipline: The Classic Guide to Helping Children Develop Self-Discipline, Responsibility, Cooperation, and Problem-Solving Skills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sz="3200" dirty="0"/>
              <a:t>Positive Discipline in Everyday Parenting - positivedisciplineeveryday.com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ACT Raising Safe Kids Program - apa.org/act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endParaRPr lang="en-US" sz="1800" dirty="0"/>
          </a:p>
          <a:p>
            <a:pPr>
              <a:lnSpc>
                <a:spcPct val="110000"/>
              </a:lnSpc>
              <a:spcBef>
                <a:spcPts val="900"/>
              </a:spcBef>
            </a:pPr>
            <a:endParaRPr lang="en-US" sz="1800" dirty="0"/>
          </a:p>
          <a:p>
            <a:pPr>
              <a:lnSpc>
                <a:spcPct val="110000"/>
              </a:lnSpc>
              <a:spcBef>
                <a:spcPts val="900"/>
              </a:spcBef>
            </a:pPr>
            <a:endParaRPr lang="en-US" sz="1950" dirty="0"/>
          </a:p>
          <a:p>
            <a:pPr>
              <a:lnSpc>
                <a:spcPct val="110000"/>
              </a:lnSpc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26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20597-D345-437C-AE69-D599BD4F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</a:rPr>
              <a:t>Core Components of the SEEK Model</a:t>
            </a:r>
            <a:br>
              <a:rPr lang="en-US" sz="3600" b="1" dirty="0">
                <a:solidFill>
                  <a:srgbClr val="000066"/>
                </a:solidFill>
              </a:rPr>
            </a:br>
            <a:r>
              <a:rPr lang="en-US" sz="3600" b="1" dirty="0">
                <a:solidFill>
                  <a:srgbClr val="000066"/>
                </a:solidFill>
              </a:rPr>
              <a:t>Practice Self-Assessment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942EA-BA82-44CD-AA1A-B57E3C833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92" y="1828800"/>
            <a:ext cx="8229600" cy="502920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PCPs trained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Personnel perform roles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Use SEEK PQ-Re 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Procedure for parents to complete PQ-Re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Use SEEK Guidelines, Responses to Barriers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A system for documenting screening info.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Use parent handouts, customized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Referral procedures</a:t>
            </a:r>
          </a:p>
        </p:txBody>
      </p:sp>
    </p:spTree>
    <p:extLst>
      <p:ext uri="{BB962C8B-B14F-4D97-AF65-F5344CB8AC3E}">
        <p14:creationId xmlns:p14="http://schemas.microsoft.com/office/powerpoint/2010/main" val="10308372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63687" y="2997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Thank you and good luck!</a:t>
            </a:r>
            <a:br>
              <a:rPr lang="en-US" b="1" dirty="0">
                <a:solidFill>
                  <a:srgbClr val="000099"/>
                </a:solidFill>
              </a:rPr>
            </a:br>
            <a:br>
              <a:rPr lang="en-US" sz="6700" dirty="0">
                <a:solidFill>
                  <a:srgbClr val="000099"/>
                </a:solidFill>
              </a:rPr>
            </a:br>
            <a:r>
              <a:rPr lang="en-US" sz="4900" b="1" dirty="0">
                <a:solidFill>
                  <a:srgbClr val="006666"/>
                </a:solidFill>
              </a:rPr>
              <a:t>www.SEEKwellbeing.org</a:t>
            </a:r>
            <a:br>
              <a:rPr lang="en-US" dirty="0"/>
            </a:b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673658" y="4914326"/>
            <a:ext cx="6400800" cy="2514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hdubowitz@som.umaryland.edu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44214"/>
            <a:ext cx="26638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 descr="cid:image001.jpg@01CC4ADB.A451A890">
            <a:extLst>
              <a:ext uri="{FF2B5EF4-FFF2-40B4-BE49-F238E27FC236}">
                <a16:creationId xmlns:a16="http://schemas.microsoft.com/office/drawing/2014/main" id="{D58433F6-EB19-718E-A863-C9FF23D01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0992" y="312160"/>
            <a:ext cx="3346168" cy="87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268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837985" cy="50323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Physical punishment (PP) </a:t>
            </a:r>
            <a:r>
              <a:rPr lang="en-US" dirty="0">
                <a:sym typeface="Wingdings" panose="05000000000000000000" pitchFamily="2" charset="2"/>
              </a:rPr>
              <a:t> harm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ym typeface="Wingdings" panose="05000000000000000000" pitchFamily="2" charset="2"/>
              </a:rPr>
              <a:t>Harsh verbal punishment  harm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ym typeface="Wingdings" panose="05000000000000000000" pitchFamily="2" charset="2"/>
              </a:rPr>
              <a:t>Based on science: PP ~ child maltreatment (CM)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ym typeface="Wingdings" panose="05000000000000000000" pitchFamily="2" charset="2"/>
              </a:rPr>
              <a:t>American Academy of Pediatrics – no spanking, encourage alternatives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solidFill>
                  <a:srgbClr val="006666"/>
                </a:solidFill>
                <a:sym typeface="Wingdings" panose="05000000000000000000" pitchFamily="2" charset="2"/>
              </a:rPr>
              <a:t>Goal: </a:t>
            </a:r>
            <a:r>
              <a:rPr lang="en-US" dirty="0">
                <a:sym typeface="Wingdings" panose="05000000000000000000" pitchFamily="2" charset="2"/>
              </a:rPr>
              <a:t>help parents with disciplinary approaches to                     	optimize children’s health, development, wellbeing and safety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940" y="365125"/>
            <a:ext cx="3076168" cy="220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5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CB73FAE-3886-44FD-A30A-22BC573E1B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3179" y="335604"/>
            <a:ext cx="1158564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000066"/>
                </a:solidFill>
                <a:cs typeface="Arial" panose="020B0604020202020204" pitchFamily="34" charset="0"/>
              </a:rPr>
              <a:t>Evidence: The Impact of Physical Punishment </a:t>
            </a:r>
            <a:r>
              <a:rPr lang="en-US" altLang="en-US" sz="2700" b="1" dirty="0">
                <a:solidFill>
                  <a:srgbClr val="000066"/>
                </a:solidFill>
                <a:cs typeface="Arial" panose="020B0604020202020204" pitchFamily="34" charset="0"/>
              </a:rPr>
              <a:t>(&gt;300 articles)</a:t>
            </a:r>
            <a:br>
              <a:rPr lang="en-US" alt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2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C2CF488-3259-45C0-ABBA-02A74F59E9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0119" y="1371600"/>
            <a:ext cx="9957881" cy="5334000"/>
          </a:xfrm>
        </p:spPr>
        <p:txBody>
          <a:bodyPr rtlCol="0">
            <a:normAutofit fontScale="85000" lnSpcReduction="20000"/>
          </a:bodyPr>
          <a:lstStyle/>
          <a:p>
            <a:pPr>
              <a:buNone/>
              <a:defRPr/>
            </a:pPr>
            <a:r>
              <a:rPr lang="en-US" altLang="en-US" sz="3500" b="1" dirty="0">
                <a:solidFill>
                  <a:srgbClr val="006666"/>
                </a:solidFill>
                <a:cs typeface="Arial" panose="020B0604020202020204" pitchFamily="34" charset="0"/>
              </a:rPr>
              <a:t>In Childhood 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>
                <a:cs typeface="Arial" panose="020B0604020202020204" pitchFamily="34" charset="0"/>
              </a:rPr>
              <a:t>Aggression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>
                <a:cs typeface="Arial" panose="020B0604020202020204" pitchFamily="34" charset="0"/>
              </a:rPr>
              <a:t>Moral internalization</a:t>
            </a:r>
          </a:p>
          <a:p>
            <a:pPr>
              <a:defRPr/>
            </a:pPr>
            <a:r>
              <a:rPr lang="en-US" altLang="en-US" dirty="0">
                <a:cs typeface="Arial" panose="020B0604020202020204" pitchFamily="34" charset="0"/>
              </a:rPr>
              <a:t>Anti-social behavior</a:t>
            </a:r>
          </a:p>
          <a:p>
            <a:pPr>
              <a:defRPr/>
            </a:pPr>
            <a:r>
              <a:rPr lang="en-US" altLang="en-US" dirty="0">
                <a:cs typeface="Arial" panose="020B0604020202020204" pitchFamily="34" charset="0"/>
              </a:rPr>
              <a:t>Worse parent-child relationships</a:t>
            </a:r>
          </a:p>
          <a:p>
            <a:pPr>
              <a:defRPr/>
            </a:pPr>
            <a:r>
              <a:rPr lang="en-US" altLang="en-US" dirty="0">
                <a:cs typeface="Arial" panose="020B0604020202020204" pitchFamily="34" charset="0"/>
              </a:rPr>
              <a:t>Behavior problems</a:t>
            </a:r>
          </a:p>
          <a:p>
            <a:pPr>
              <a:defRPr/>
            </a:pPr>
            <a:r>
              <a:rPr lang="en-US" altLang="en-US" dirty="0">
                <a:cs typeface="Arial" panose="020B0604020202020204" pitchFamily="34" charset="0"/>
              </a:rPr>
              <a:t>Physical abuse</a:t>
            </a:r>
          </a:p>
          <a:p>
            <a:pPr>
              <a:defRPr/>
            </a:pPr>
            <a:endParaRPr lang="en-US" altLang="en-US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3500" b="1" dirty="0">
                <a:solidFill>
                  <a:srgbClr val="006666"/>
                </a:solidFill>
                <a:cs typeface="Arial" panose="020B0604020202020204" pitchFamily="34" charset="0"/>
              </a:rPr>
              <a:t>In Adulthood</a:t>
            </a:r>
          </a:p>
          <a:p>
            <a:pPr>
              <a:defRPr/>
            </a:pPr>
            <a:r>
              <a:rPr lang="en-US" altLang="en-US" dirty="0">
                <a:cs typeface="Arial" panose="020B0604020202020204" pitchFamily="34" charset="0"/>
              </a:rPr>
              <a:t>Aggression</a:t>
            </a:r>
          </a:p>
          <a:p>
            <a:pPr>
              <a:defRPr/>
            </a:pPr>
            <a:r>
              <a:rPr lang="en-US" altLang="en-US" dirty="0">
                <a:cs typeface="Arial" panose="020B0604020202020204" pitchFamily="34" charset="0"/>
              </a:rPr>
              <a:t>Criminal behavior</a:t>
            </a:r>
          </a:p>
          <a:p>
            <a:pPr>
              <a:defRPr/>
            </a:pPr>
            <a:r>
              <a:rPr lang="en-US" altLang="en-US" dirty="0">
                <a:cs typeface="Arial" panose="020B0604020202020204" pitchFamily="34" charset="0"/>
              </a:rPr>
              <a:t>Mental health problems</a:t>
            </a:r>
          </a:p>
          <a:p>
            <a:pPr>
              <a:defRPr/>
            </a:pPr>
            <a:r>
              <a:rPr lang="en-US" altLang="en-US" dirty="0">
                <a:cs typeface="Arial" panose="020B0604020202020204" pitchFamily="34" charset="0"/>
              </a:rPr>
              <a:t>Abuse of one’s own child, spouse</a:t>
            </a:r>
          </a:p>
        </p:txBody>
      </p:sp>
      <p:pic>
        <p:nvPicPr>
          <p:cNvPr id="46084" name="Picture 4">
            <a:extLst>
              <a:ext uri="{FF2B5EF4-FFF2-40B4-BE49-F238E27FC236}">
                <a16:creationId xmlns:a16="http://schemas.microsoft.com/office/drawing/2014/main" id="{2E2EF52C-D4BD-4FA1-BE0E-766D441C3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221" y="3626796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45668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67" y="10117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353" y="1235947"/>
            <a:ext cx="11346145" cy="51648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6666"/>
                </a:solidFill>
              </a:rPr>
              <a:t>Punishment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dirty="0"/>
              <a:t>Imposing a penalty for an offense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6666"/>
                </a:solidFill>
              </a:rPr>
              <a:t>Spanking = hitting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Striking the buttocks to cause physical pain, generally with open hand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with an implement: paddling, belting, caning, whupping 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6666"/>
                </a:solidFill>
              </a:rPr>
              <a:t>Verbal Abuse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Nonphysical punishment that’s cruel, degrading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Belittles, humiliates, denigrates, scapegoats, threatens, scares, ridicules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>
              <a:solidFill>
                <a:srgbClr val="00666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6666"/>
                </a:solidFill>
              </a:rPr>
              <a:t>Discipline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dirty="0"/>
              <a:t>Teaching about expectations, guidelines, principles 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9731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83" y="1355247"/>
            <a:ext cx="10515600" cy="5368581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Timing: 1</a:t>
            </a:r>
            <a:r>
              <a:rPr lang="en-US" baseline="30000" dirty="0"/>
              <a:t>st</a:t>
            </a:r>
            <a:r>
              <a:rPr lang="en-US" dirty="0"/>
              <a:t> 6 mos. of age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By 8 mos., 8% of parents report hitting </a:t>
            </a:r>
            <a:r>
              <a:rPr lang="en-US" sz="2000" dirty="0"/>
              <a:t>(</a:t>
            </a:r>
            <a:r>
              <a:rPr lang="en-US" sz="2000" dirty="0" err="1"/>
              <a:t>Zolotar</a:t>
            </a:r>
            <a:r>
              <a:rPr lang="en-US" sz="2000" dirty="0"/>
              <a:t> et al. </a:t>
            </a:r>
            <a:r>
              <a:rPr lang="en-US" sz="2000" i="1" dirty="0"/>
              <a:t>Front Psychiatry </a:t>
            </a:r>
            <a:r>
              <a:rPr lang="en-US" sz="2000" dirty="0"/>
              <a:t>2011)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6666"/>
                </a:solidFill>
              </a:rPr>
              <a:t>Help build healthy parent-child relationships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533" y="4136684"/>
            <a:ext cx="3681046" cy="245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2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814" y="15421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66"/>
                </a:solidFill>
              </a:rPr>
              <a:t>Help Build Healthy Parent – Child Relationships</a:t>
            </a:r>
            <a:br>
              <a:rPr lang="en-US" sz="4000" b="1" dirty="0">
                <a:solidFill>
                  <a:srgbClr val="006666"/>
                </a:solidFill>
              </a:rPr>
            </a:br>
            <a:endParaRPr lang="en-US" sz="4000" b="1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8046" y="1212458"/>
            <a:ext cx="10515600" cy="5730240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50000"/>
              </a:lnSpc>
            </a:pPr>
            <a:r>
              <a:rPr lang="en-US" sz="2900" b="1" dirty="0">
                <a:solidFill>
                  <a:srgbClr val="006666"/>
                </a:solidFill>
              </a:rPr>
              <a:t>The heart of our work, the foundation for discipline</a:t>
            </a:r>
          </a:p>
          <a:p>
            <a:pPr lvl="1">
              <a:lnSpc>
                <a:spcPct val="150000"/>
              </a:lnSpc>
            </a:pPr>
            <a:r>
              <a:rPr lang="en-US" sz="2900" dirty="0"/>
              <a:t>Consider parent’s abilities, needs, interests </a:t>
            </a:r>
          </a:p>
          <a:p>
            <a:pPr lvl="1">
              <a:lnSpc>
                <a:spcPct val="150000"/>
              </a:lnSpc>
            </a:pPr>
            <a:r>
              <a:rPr lang="en-US" sz="2900" dirty="0"/>
              <a:t>Parents need to understand child’s behavior, development</a:t>
            </a:r>
          </a:p>
          <a:p>
            <a:pPr lvl="2">
              <a:lnSpc>
                <a:spcPct val="150000"/>
              </a:lnSpc>
            </a:pPr>
            <a:r>
              <a:rPr lang="en-US" sz="2500" dirty="0"/>
              <a:t>Critical for having reasonable expectations</a:t>
            </a:r>
          </a:p>
          <a:p>
            <a:pPr lvl="1">
              <a:lnSpc>
                <a:spcPct val="150000"/>
              </a:lnSpc>
            </a:pPr>
            <a:r>
              <a:rPr lang="en-US" sz="2900" dirty="0"/>
              <a:t>Recognize and respond to child’s cues/needs. Be present!</a:t>
            </a:r>
          </a:p>
          <a:p>
            <a:pPr lvl="1">
              <a:lnSpc>
                <a:spcPct val="150000"/>
              </a:lnSpc>
            </a:pPr>
            <a:r>
              <a:rPr lang="en-US" sz="2900" dirty="0"/>
              <a:t>Time in </a:t>
            </a:r>
          </a:p>
          <a:p>
            <a:pPr lvl="1">
              <a:lnSpc>
                <a:spcPct val="150000"/>
              </a:lnSpc>
            </a:pPr>
            <a:r>
              <a:rPr lang="en-US" sz="2900" dirty="0"/>
              <a:t>Encourage open, clear communication</a:t>
            </a:r>
          </a:p>
          <a:p>
            <a:pPr lvl="1">
              <a:lnSpc>
                <a:spcPct val="150000"/>
              </a:lnSpc>
            </a:pPr>
            <a:r>
              <a:rPr lang="en-US" sz="2900" dirty="0"/>
              <a:t>Respect child’s right to express emotions 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Hurting someone or oneself or damaging property - not OK</a:t>
            </a:r>
          </a:p>
        </p:txBody>
      </p:sp>
      <p:pic>
        <p:nvPicPr>
          <p:cNvPr id="7170" name="Picture 2" descr="https://farm5.staticflickr.com/4333/37210663752_1e17a9251e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510" y="4491614"/>
            <a:ext cx="3236089" cy="221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39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		</a:t>
            </a:r>
            <a:r>
              <a:rPr lang="en-US" sz="4800" b="1" dirty="0">
                <a:solidFill>
                  <a:srgbClr val="000066"/>
                </a:solidFill>
              </a:rPr>
              <a:t>Prevention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84" y="1927682"/>
            <a:ext cx="11371366" cy="536858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Help address risk factors for punishment and abuse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e.g., Severe stress, poor coping, substance </a:t>
            </a:r>
            <a:r>
              <a:rPr lang="en-US" dirty="0" err="1"/>
              <a:t>misuse,IPV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Pediatric primary care: systematic structured screening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e.g., the Safe Environment for Every Kid (SEEK) model  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281850"/>
              </p:ext>
            </p:extLst>
          </p:nvPr>
        </p:nvGraphicFramePr>
        <p:xfrm>
          <a:off x="838200" y="4396049"/>
          <a:ext cx="7833381" cy="2227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33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772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116070" algn="ctr"/>
                          <a:tab pos="4573270" algn="ctr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 Do you often feel your child is difficult to take care of?  	     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116070" algn="ctr"/>
                          <a:tab pos="4573270" algn="ctr"/>
                          <a:tab pos="5030470" algn="ctr"/>
                          <a:tab pos="5487670" algn="ctr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 Do you sometimes find you need to slap or hit your child?  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07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 Would you like assistance helping your child with their 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       feelings or behavior?</a:t>
                      </a: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7327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2" y="234156"/>
            <a:ext cx="2346686" cy="53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 paper with text and images&#10;&#10;Description automatically generated">
            <a:extLst>
              <a:ext uri="{FF2B5EF4-FFF2-40B4-BE49-F238E27FC236}">
                <a16:creationId xmlns:a16="http://schemas.microsoft.com/office/drawing/2014/main" id="{753E2AB0-A8B8-7D47-C882-C20DBA15D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2965" y="2152841"/>
            <a:ext cx="2801525" cy="4471003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>
                <a:alpha val="91000"/>
              </a:schemeClr>
            </a:solidFill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8282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6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1B5E72FACEB14B8B9B7327EB6463AF" ma:contentTypeVersion="10" ma:contentTypeDescription="Create a new document." ma:contentTypeScope="" ma:versionID="fecc83c953ff88f97c6fac65ad89af28">
  <xsd:schema xmlns:xsd="http://www.w3.org/2001/XMLSchema" xmlns:xs="http://www.w3.org/2001/XMLSchema" xmlns:p="http://schemas.microsoft.com/office/2006/metadata/properties" xmlns:ns3="8f7a5dfb-21bf-413a-94f9-1801789e1c98" targetNamespace="http://schemas.microsoft.com/office/2006/metadata/properties" ma:root="true" ma:fieldsID="138abaf231055e653cc90bb1ab3df411" ns3:_="">
    <xsd:import namespace="8f7a5dfb-21bf-413a-94f9-1801789e1c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a5dfb-21bf-413a-94f9-1801789e1c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33EE41-C162-41AE-BB5B-601BE8C22D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00E2F4-A202-45C2-B370-3C00EF7681F1}">
  <ds:schemaRefs>
    <ds:schemaRef ds:uri="http://schemas.microsoft.com/office/2006/metadata/properties"/>
    <ds:schemaRef ds:uri="http://purl.org/dc/dcmitype/"/>
    <ds:schemaRef ds:uri="8f7a5dfb-21bf-413a-94f9-1801789e1c98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F43B77F-BCAF-489B-8B33-BFF45D7E69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7a5dfb-21bf-413a-94f9-1801789e1c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17009a6-20de-461a-8894-0312a395cac9}" enabled="0" method="" siteId="{717009a6-20de-461a-8894-0312a395cac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13234</TotalTime>
  <Words>2366</Words>
  <Application>Microsoft Office PowerPoint</Application>
  <PresentationFormat>Widescreen</PresentationFormat>
  <Paragraphs>428</Paragraphs>
  <Slides>36</Slides>
  <Notes>31</Notes>
  <HiddenSlides>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ＭＳ Ｐゴシック</vt:lpstr>
      <vt:lpstr>Arial</vt:lpstr>
      <vt:lpstr>Arial Unicode MS</vt:lpstr>
      <vt:lpstr>Calibri</vt:lpstr>
      <vt:lpstr>Calibri Light</vt:lpstr>
      <vt:lpstr>Symbol</vt:lpstr>
      <vt:lpstr>Times New Roman</vt:lpstr>
      <vt:lpstr>Wingdings</vt:lpstr>
      <vt:lpstr>Office Theme</vt:lpstr>
      <vt:lpstr>A Safe Environment for Every Kid   SEEK MOC 4/PI Self-Directed Clinical Activity Webinar 3</vt:lpstr>
      <vt:lpstr>                    SEEK Materials – Webinar 3</vt:lpstr>
      <vt:lpstr>Harsh Punishment     Positive Discipline   </vt:lpstr>
      <vt:lpstr>Background</vt:lpstr>
      <vt:lpstr>Evidence: The Impact of Physical Punishment (&gt;300 articles) </vt:lpstr>
      <vt:lpstr>Definitions</vt:lpstr>
      <vt:lpstr>Prevention</vt:lpstr>
      <vt:lpstr>Help Build Healthy Parent – Child Relationships </vt:lpstr>
      <vt:lpstr>  Prevention</vt:lpstr>
      <vt:lpstr>SEEK REAP Approach</vt:lpstr>
      <vt:lpstr> Child Factors Contributing to Difficult Behavior</vt:lpstr>
      <vt:lpstr>Assessment - Understanding Parents</vt:lpstr>
      <vt:lpstr>Parents’ Stance Toward Physical Punishment </vt:lpstr>
      <vt:lpstr>Assess  Incorporate Principles of Motivational Interviewing</vt:lpstr>
      <vt:lpstr>Motivational Interviewing</vt:lpstr>
      <vt:lpstr>Plan – A Light Touch</vt:lpstr>
      <vt:lpstr>General Points</vt:lpstr>
      <vt:lpstr>More General Points</vt:lpstr>
      <vt:lpstr>PowerPoint Presentation</vt:lpstr>
      <vt:lpstr>Getting a Foot in the Door</vt:lpstr>
      <vt:lpstr>Positive Discipline</vt:lpstr>
      <vt:lpstr>Positive Discipline</vt:lpstr>
      <vt:lpstr>Positive Discipline</vt:lpstr>
      <vt:lpstr>Time’s Up for Time Out?</vt:lpstr>
      <vt:lpstr>Time Out</vt:lpstr>
      <vt:lpstr>Assessment - Talking with Children, Youth</vt:lpstr>
      <vt:lpstr>“Beat the Clock” - For  Habitual Dawdling </vt:lpstr>
      <vt:lpstr>Physical Punishment in Public</vt:lpstr>
      <vt:lpstr>Tom</vt:lpstr>
      <vt:lpstr>Poll Question  </vt:lpstr>
      <vt:lpstr>When to Refer to Child Welfare?</vt:lpstr>
      <vt:lpstr>When to Refer for Help with Discipline Problems?</vt:lpstr>
      <vt:lpstr>PowerPoint Presentation</vt:lpstr>
      <vt:lpstr>Resources for Parents</vt:lpstr>
      <vt:lpstr>Core Components of the SEEK Model Practice Self-Assessment</vt:lpstr>
      <vt:lpstr>Thank you and good luck!  www.SEEKwellbeing.org </vt:lpstr>
    </vt:vector>
  </TitlesOfParts>
  <Company>University of Maryland, Baltimore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Approach to Discipline</dc:title>
  <dc:creator>Dubowitz, Howard</dc:creator>
  <cp:lastModifiedBy>Dubowitz, Howard</cp:lastModifiedBy>
  <cp:revision>179</cp:revision>
  <cp:lastPrinted>2018-02-27T18:25:13Z</cp:lastPrinted>
  <dcterms:created xsi:type="dcterms:W3CDTF">2018-02-18T01:57:02Z</dcterms:created>
  <dcterms:modified xsi:type="dcterms:W3CDTF">2025-02-28T19:54:44Z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0x0101005E1B5E72FACEB14B8B9B7327EB6463AF</vt:lpwstr>
  </property>
</Properties>
</file>