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1308" r:id="rId6"/>
    <p:sldId id="317" r:id="rId7"/>
    <p:sldId id="318" r:id="rId8"/>
    <p:sldId id="319" r:id="rId9"/>
    <p:sldId id="320" r:id="rId10"/>
    <p:sldId id="273" r:id="rId11"/>
    <p:sldId id="275" r:id="rId12"/>
    <p:sldId id="274" r:id="rId13"/>
    <p:sldId id="322" r:id="rId14"/>
    <p:sldId id="308" r:id="rId15"/>
    <p:sldId id="297" r:id="rId16"/>
    <p:sldId id="328" r:id="rId17"/>
    <p:sldId id="283" r:id="rId18"/>
    <p:sldId id="285" r:id="rId19"/>
    <p:sldId id="324" r:id="rId20"/>
    <p:sldId id="312" r:id="rId21"/>
    <p:sldId id="313" r:id="rId22"/>
    <p:sldId id="326" r:id="rId23"/>
    <p:sldId id="271" r:id="rId24"/>
    <p:sldId id="309" r:id="rId25"/>
    <p:sldId id="286" r:id="rId26"/>
    <p:sldId id="287" r:id="rId27"/>
    <p:sldId id="314" r:id="rId28"/>
    <p:sldId id="292" r:id="rId29"/>
    <p:sldId id="293" r:id="rId30"/>
    <p:sldId id="306" r:id="rId31"/>
    <p:sldId id="294" r:id="rId32"/>
    <p:sldId id="295" r:id="rId33"/>
    <p:sldId id="296" r:id="rId34"/>
    <p:sldId id="315" r:id="rId35"/>
    <p:sldId id="327" r:id="rId36"/>
    <p:sldId id="298" r:id="rId37"/>
    <p:sldId id="307" r:id="rId38"/>
    <p:sldId id="302" r:id="rId39"/>
    <p:sldId id="299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ton, Stacey" initials="NS" lastIdx="1" clrIdx="0">
    <p:extLst>
      <p:ext uri="{19B8F6BF-5375-455C-9EA6-DF929625EA0E}">
        <p15:presenceInfo xmlns:p15="http://schemas.microsoft.com/office/powerpoint/2012/main" userId="S::snewton@som.umaryland.edu::fb9cfec2-8ed9-4c9f-aa1d-a44ae440d3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7375E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D27F3-0952-498A-96F1-A0E95B0A2653}" v="510" dt="2025-02-11T17:30:35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1" autoAdjust="0"/>
  </p:normalViewPr>
  <p:slideViewPr>
    <p:cSldViewPr>
      <p:cViewPr varScale="1">
        <p:scale>
          <a:sx n="107" d="100"/>
          <a:sy n="107" d="100"/>
        </p:scale>
        <p:origin x="114" y="24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299F-9E25-45AD-8695-5302D9F905D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A3A7F-714A-40E4-9689-DED63E9C06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6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56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4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1857-B4AD-443C-AF92-A3AC925100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6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7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4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3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32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72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22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A2140-8DD6-93CB-BE5E-AB2A4F22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566F5-2B84-0E18-E57A-389162D69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B5E7F-5F4C-B3C8-6946-AC4F87DBE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AB509-224D-331E-7A18-EBAD6AAA2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E1FE8-C1AF-4D99-9DFD-C8086DDE1F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28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1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5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55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59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97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83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2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47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99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838C-F0F8-44F4-8C4B-6838E779BBB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5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0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3A7F-714A-40E4-9689-DED63E9C06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2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7BDA-3C3E-421C-AF7A-5034F248FCDF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60A6-A9FC-4521-9EFF-0C81B7016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hdubowitz@peds.umaryland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7375E"/>
                </a:solidFill>
              </a:rPr>
              <a:t>A Safe Environment for Every Kid </a:t>
            </a:r>
            <a:br>
              <a:rPr lang="en-US" sz="3600" b="1" dirty="0">
                <a:solidFill>
                  <a:srgbClr val="17375E"/>
                </a:solidFill>
              </a:rPr>
            </a:br>
            <a:r>
              <a:rPr lang="en-US" sz="3200" b="1" dirty="0">
                <a:solidFill>
                  <a:srgbClr val="008080"/>
                </a:solidFill>
              </a:rPr>
              <a:t>SEEK MOC 4/PI Self-Directed Clinical Activity</a:t>
            </a:r>
            <a:br>
              <a:rPr lang="en-US" sz="3200" b="1" dirty="0">
                <a:solidFill>
                  <a:srgbClr val="008080"/>
                </a:solidFill>
              </a:rPr>
            </a:br>
            <a:r>
              <a:rPr lang="en-US" sz="3200" b="1" dirty="0">
                <a:solidFill>
                  <a:srgbClr val="008080"/>
                </a:solidFill>
              </a:rPr>
              <a:t>Webinar 2</a:t>
            </a:r>
            <a:endParaRPr lang="en-US" sz="3600" b="1" dirty="0">
              <a:solidFill>
                <a:srgbClr val="00808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Howard Dubowitz, MD, MS, FAAP</a:t>
            </a:r>
          </a:p>
          <a:p>
            <a:r>
              <a:rPr lang="en-US" sz="2400" dirty="0">
                <a:solidFill>
                  <a:schemeClr val="tx1"/>
                </a:solidFill>
              </a:rPr>
              <a:t>hdubowitz@som.umaryland.edu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id:image001.jpg@01CC4ADB.A451A8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"/>
            <a:ext cx="2438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375E"/>
                </a:solidFill>
              </a:rPr>
              <a:t>Core Skills in 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486400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3800" dirty="0">
                <a:solidFill>
                  <a:srgbClr val="00808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sz="3800" b="1" dirty="0">
                <a:solidFill>
                  <a:srgbClr val="00808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“elicit-provide-elicit” </a:t>
            </a:r>
            <a:r>
              <a:rPr lang="en-US" sz="3800" dirty="0">
                <a:solidFill>
                  <a:srgbClr val="00808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technique </a:t>
            </a:r>
          </a:p>
          <a:p>
            <a:pPr marL="742950" marR="0" lvl="1" indent="-28575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685800" algn="l"/>
              </a:tabLst>
            </a:pPr>
            <a:r>
              <a:rPr lang="en-US" sz="33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Elicit:</a:t>
            </a:r>
            <a:r>
              <a:rPr lang="en-US" sz="3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ask what parent knows or if you can offer info</a:t>
            </a:r>
          </a:p>
          <a:p>
            <a:pPr marL="1143000" marR="0" lvl="2" indent="-2286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mind if I tell you my concern?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685800" algn="l"/>
              </a:tabLst>
            </a:pPr>
            <a:r>
              <a:rPr lang="en-US" sz="33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n-US" sz="3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info in a neutral, nonjudgmental way </a:t>
            </a:r>
          </a:p>
          <a:p>
            <a:pPr marL="1200150" lvl="2" indent="-342900">
              <a:lnSpc>
                <a:spcPct val="110000"/>
              </a:lnSpc>
              <a:spcBef>
                <a:spcPts val="1200"/>
              </a:spcBef>
              <a:tabLst>
                <a:tab pos="6858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“I….” and “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ou…..”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we know or studies show …….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685800" algn="l"/>
              </a:tabLst>
            </a:pPr>
            <a:r>
              <a:rPr lang="en-US" sz="33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Elicit </a:t>
            </a:r>
            <a:r>
              <a:rPr lang="en-US" sz="3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parent’s interpretation</a:t>
            </a:r>
          </a:p>
          <a:p>
            <a:pPr marL="1143000" marR="0" lvl="2" indent="-2286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en-US" sz="2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do you make of this? How can I help?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800" kern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800" b="1" dirty="0">
                <a:solidFill>
                  <a:srgbClr val="008080"/>
                </a:solidFill>
              </a:rPr>
              <a:t>Summarize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i="1" dirty="0"/>
              <a:t>You’d like to get treatment for yourself, and you’ll try, but you’re not sure if you’ll find the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7375E"/>
                </a:solidFill>
              </a:rPr>
              <a:t>Examples of Reframing 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sym typeface="Wingdings" panose="05000000000000000000" pitchFamily="2" charset="2"/>
              </a:rPr>
              <a:t>I’d like to help you</a:t>
            </a: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Would you like my help?</a:t>
            </a: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I think your drinking really is a problem!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What do you feel about your drinking?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sym typeface="Wingdings" panose="05000000000000000000" pitchFamily="2" charset="2"/>
              </a:rPr>
              <a:t>You do need to cut back on your drinking!</a:t>
            </a: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 What can do about your drinking?</a:t>
            </a:r>
            <a:endParaRPr lang="en-US" dirty="0"/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746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375E"/>
                </a:solidFill>
              </a:rPr>
              <a:t>Intimate Partner Violence (IPV)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age result for intimate partner viol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10" y="4419600"/>
            <a:ext cx="3765880" cy="20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3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A702-F1AC-3E19-96F0-2396806D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8E97-C711-BA5F-5A0A-15F2192C5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IPV is prevalent</a:t>
            </a:r>
          </a:p>
          <a:p>
            <a:pPr lvl="1"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1/3 of women &amp; men, in their lifetime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“Profound, wide-ranging, potentially long-lasting effects on children.”</a:t>
            </a:r>
          </a:p>
          <a:p>
            <a:pPr>
              <a:spcBef>
                <a:spcPts val="1800"/>
              </a:spcBef>
            </a:pPr>
            <a:r>
              <a:rPr lang="en-U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AAP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Pediatricians are encouraged to advocate and support local and national multidisciplinary efforts to recognize, treat, and prevent IPV.”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Thackeray, et al; AAP Council on Child Abuse and Neglect, Council on Injury, Violence, and Poison Prevention. Intimate Partner Violence: Role of the Pediatrician. </a:t>
            </a:r>
            <a:r>
              <a:rPr lang="en-US" sz="1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Pediatrics. 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2023;152(1):e2023062509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0B3B9-FC5E-6CE3-D6B9-F973B615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40479"/>
            <a:ext cx="1954060" cy="27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858000" cy="55721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SEEK’s </a:t>
            </a:r>
            <a:r>
              <a:rPr lang="en-US" sz="5400" b="1" dirty="0">
                <a:solidFill>
                  <a:srgbClr val="008080"/>
                </a:solidFill>
              </a:rPr>
              <a:t>REAP</a:t>
            </a:r>
            <a:r>
              <a:rPr lang="en-US" sz="3600" b="1" dirty="0">
                <a:solidFill>
                  <a:srgbClr val="000099"/>
                </a:solidFill>
              </a:rPr>
              <a:t>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52600"/>
            <a:ext cx="8458200" cy="53340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008080"/>
                </a:solidFill>
              </a:rPr>
              <a:t>R</a:t>
            </a:r>
            <a:r>
              <a:rPr lang="en-US" sz="2800" b="1" dirty="0"/>
              <a:t>eflect: </a:t>
            </a:r>
            <a:r>
              <a:rPr lang="en-US" sz="2400" i="1" dirty="0"/>
              <a:t>It sounds like you’re having a tough time with your 	partner </a:t>
            </a:r>
            <a:r>
              <a:rPr lang="en-US" dirty="0"/>
              <a:t>	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008080"/>
                </a:solidFill>
              </a:rPr>
              <a:t>E</a:t>
            </a:r>
            <a:r>
              <a:rPr lang="en-US" sz="2800" b="1" dirty="0"/>
              <a:t>mpathize: </a:t>
            </a:r>
            <a:r>
              <a:rPr lang="en-US" sz="2400" i="1" dirty="0"/>
              <a:t>I’m sorry. This can be tough on you, and your 	child. Lots of people have rough times in relationships, but 	you don’t deserve to be treated this way! </a:t>
            </a:r>
            <a:r>
              <a:rPr lang="en-US" dirty="0"/>
              <a:t>	</a:t>
            </a:r>
          </a:p>
          <a:p>
            <a:pPr marL="0" indent="0">
              <a:spcBef>
                <a:spcPts val="1800"/>
              </a:spcBef>
            </a:pPr>
            <a:r>
              <a:rPr lang="en-US" sz="2800" b="1" dirty="0">
                <a:solidFill>
                  <a:srgbClr val="008080"/>
                </a:solidFill>
              </a:rPr>
              <a:t>  A</a:t>
            </a:r>
            <a:r>
              <a:rPr lang="en-US" sz="2800" b="1" dirty="0"/>
              <a:t>ssess: </a:t>
            </a:r>
            <a:r>
              <a:rPr lang="en-US" sz="2400" i="1" dirty="0"/>
              <a:t>Please tell me what’s going on with your partner. How’s 	this affecting your family? How are you dealing with this? </a:t>
            </a:r>
            <a:r>
              <a:rPr lang="en-US" dirty="0"/>
              <a:t>	</a:t>
            </a:r>
            <a:r>
              <a:rPr lang="en-US" sz="4000" b="1" dirty="0">
                <a:solidFill>
                  <a:srgbClr val="008080"/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008080"/>
                </a:solidFill>
              </a:rPr>
              <a:t>P</a:t>
            </a:r>
            <a:r>
              <a:rPr lang="en-US" sz="2800" b="1" dirty="0"/>
              <a:t>lan: </a:t>
            </a:r>
            <a:r>
              <a:rPr lang="en-US" sz="2400" b="1" dirty="0"/>
              <a:t>WITH </a:t>
            </a:r>
            <a:r>
              <a:rPr lang="en-US" sz="2400" dirty="0"/>
              <a:t>the parent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86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881" y="480417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Preparing </a:t>
            </a:r>
            <a:r>
              <a:rPr lang="en-US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Your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81" y="1752600"/>
            <a:ext cx="8656987" cy="5105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Trained, prepared professionals, role play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Screening, intervention, documentation, reporting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handouts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Safety plan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Community resources</a:t>
            </a:r>
          </a:p>
          <a:p>
            <a:pPr>
              <a:spcBef>
                <a:spcPts val="18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Posters on IPV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intimate partner violence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AutoShape 4" descr="Image result for intimate partner violence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364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>
            <a:extLst>
              <a:ext uri="{FF2B5EF4-FFF2-40B4-BE49-F238E27FC236}">
                <a16:creationId xmlns:a16="http://schemas.microsoft.com/office/drawing/2014/main" id="{FF704966-1C14-5F6A-7EE3-964459F7E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098" y="5181600"/>
            <a:ext cx="4732702" cy="40441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 have an issue with :</a:t>
            </a:r>
          </a:p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Fighting with a spouse or partner?</a:t>
            </a:r>
          </a:p>
        </p:txBody>
      </p:sp>
      <p:pic>
        <p:nvPicPr>
          <p:cNvPr id="6" name="Picture 5" descr="A paper with text and images&#10;&#10;Description automatically generated">
            <a:extLst>
              <a:ext uri="{FF2B5EF4-FFF2-40B4-BE49-F238E27FC236}">
                <a16:creationId xmlns:a16="http://schemas.microsoft.com/office/drawing/2014/main" id="{5E660F3A-4FE7-4E67-77B3-6E2F2F7C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1000"/>
            <a:ext cx="3867493" cy="617219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effectLst>
            <a:softEdge rad="31750"/>
          </a:effectLst>
        </p:spPr>
      </p:pic>
      <p:sp>
        <p:nvSpPr>
          <p:cNvPr id="3" name="Left Arrow 3">
            <a:extLst>
              <a:ext uri="{FF2B5EF4-FFF2-40B4-BE49-F238E27FC236}">
                <a16:creationId xmlns:a16="http://schemas.microsoft.com/office/drawing/2014/main" id="{316D2A10-05D0-19F0-37EF-827D9C93AD6D}"/>
              </a:ext>
            </a:extLst>
          </p:cNvPr>
          <p:cNvSpPr/>
          <p:nvPr/>
        </p:nvSpPr>
        <p:spPr>
          <a:xfrm>
            <a:off x="4419600" y="5410200"/>
            <a:ext cx="635813" cy="3058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331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8991600" cy="5029200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3000"/>
              </a:spcBef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Keep evidence of abuse, like pictures of injuries.</a:t>
            </a:r>
          </a:p>
          <a:p>
            <a:pPr marL="171450" indent="-171450">
              <a:spcBef>
                <a:spcPts val="3000"/>
              </a:spcBef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If you’re injured, go to your doctor or ER, report what happened. </a:t>
            </a:r>
          </a:p>
          <a:p>
            <a:pPr marL="171450" indent="-171450">
              <a:spcBef>
                <a:spcPts val="3000"/>
              </a:spcBef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Keep a journal of violent incidents, noting dates, events, threats. Keep your journal in a </a:t>
            </a:r>
            <a:r>
              <a:rPr lang="en-US" sz="2400" b="1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place.</a:t>
            </a:r>
          </a:p>
          <a:p>
            <a:pPr marL="171450" indent="-171450">
              <a:spcBef>
                <a:spcPts val="3000"/>
              </a:spcBef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Know where to get help. Tell someone what’s happening to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General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029200"/>
          </a:xfrm>
        </p:spPr>
        <p:txBody>
          <a:bodyPr>
            <a:normAutofit fontScale="55000" lnSpcReduction="20000"/>
          </a:bodyPr>
          <a:lstStyle/>
          <a:p>
            <a:pPr marL="171450" indent="-171450">
              <a:lnSpc>
                <a:spcPct val="120000"/>
              </a:lnSpc>
              <a:spcBef>
                <a:spcPts val="3000"/>
              </a:spcBef>
            </a:pP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Plan with your children, identify a safe place for them, like a room with a lock or a friend’s house. Reassure them that their job is to stay safe, </a:t>
            </a:r>
            <a:r>
              <a:rPr lang="en-US" sz="4400" b="1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to protect you.</a:t>
            </a:r>
          </a:p>
          <a:p>
            <a:pPr marL="171450" indent="-171450">
              <a:lnSpc>
                <a:spcPct val="120000"/>
              </a:lnSpc>
              <a:spcBef>
                <a:spcPts val="3000"/>
              </a:spcBef>
            </a:pP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Contact your local crisis hotline to create a safety plan and find out about laws and resources </a:t>
            </a:r>
            <a:r>
              <a:rPr lang="en-US" sz="4400" b="1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you have to use them during a crisis. </a:t>
            </a:r>
          </a:p>
          <a:p>
            <a:pPr marL="171450" indent="-171450">
              <a:lnSpc>
                <a:spcPct val="120000"/>
              </a:lnSpc>
              <a:spcBef>
                <a:spcPts val="3000"/>
              </a:spcBef>
            </a:pP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Try acquire job skills or take a course at a community college.</a:t>
            </a:r>
          </a:p>
          <a:p>
            <a:pPr marL="171450" indent="-171450">
              <a:lnSpc>
                <a:spcPct val="120000"/>
              </a:lnSpc>
              <a:spcBef>
                <a:spcPts val="3000"/>
              </a:spcBef>
            </a:pP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Try set money aside, ask friends/family to hold money for you.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3919" y="564953"/>
            <a:ext cx="1258599" cy="327094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1732" rIns="0" bIns="0" rtlCol="0">
            <a:spAutoFit/>
          </a:bodyPr>
          <a:lstStyle/>
          <a:p>
            <a:pPr>
              <a:spcBef>
                <a:spcPts val="14"/>
              </a:spcBef>
            </a:pPr>
            <a:endParaRPr sz="886">
              <a:latin typeface="Times New Roman"/>
              <a:cs typeface="Times New Roman"/>
            </a:endParaRPr>
          </a:p>
          <a:p>
            <a:pPr marL="26842" marR="107803"/>
            <a:r>
              <a:rPr sz="614" b="1" i="1" spc="10" dirty="0">
                <a:solidFill>
                  <a:srgbClr val="000099"/>
                </a:solidFill>
                <a:latin typeface="Calibri"/>
                <a:cs typeface="Calibri"/>
              </a:rPr>
              <a:t>Do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have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an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issue with fighting  with a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spouse </a:t>
            </a:r>
            <a:r>
              <a:rPr sz="614" b="1" i="1" spc="17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614" b="1" i="1" spc="-89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partner?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8182" y="155864"/>
            <a:ext cx="652895" cy="36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" name="object 4"/>
          <p:cNvSpPr txBox="1"/>
          <p:nvPr/>
        </p:nvSpPr>
        <p:spPr>
          <a:xfrm>
            <a:off x="3297155" y="169364"/>
            <a:ext cx="3408218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227" b="1" dirty="0">
                <a:solidFill>
                  <a:srgbClr val="008080"/>
                </a:solidFill>
                <a:latin typeface="Calibri"/>
                <a:cs typeface="Calibri"/>
              </a:rPr>
              <a:t>Guidelines </a:t>
            </a:r>
            <a:r>
              <a:rPr sz="1227" b="1" spc="-10" dirty="0">
                <a:solidFill>
                  <a:srgbClr val="008080"/>
                </a:solidFill>
                <a:latin typeface="Calibri"/>
                <a:cs typeface="Calibri"/>
              </a:rPr>
              <a:t>for </a:t>
            </a:r>
            <a:r>
              <a:rPr sz="1227" b="1" dirty="0">
                <a:solidFill>
                  <a:srgbClr val="008080"/>
                </a:solidFill>
                <a:latin typeface="Calibri"/>
                <a:cs typeface="Calibri"/>
              </a:rPr>
              <a:t>Approaching Possible </a:t>
            </a:r>
            <a:r>
              <a:rPr sz="1227" b="1" spc="3" dirty="0">
                <a:solidFill>
                  <a:srgbClr val="008080"/>
                </a:solidFill>
                <a:latin typeface="Calibri"/>
                <a:cs typeface="Calibri"/>
              </a:rPr>
              <a:t>Partner</a:t>
            </a:r>
            <a:r>
              <a:rPr sz="1227" b="1" spc="-51" dirty="0">
                <a:solidFill>
                  <a:srgbClr val="008080"/>
                </a:solidFill>
                <a:latin typeface="Calibri"/>
                <a:cs typeface="Calibri"/>
              </a:rPr>
              <a:t> </a:t>
            </a:r>
            <a:r>
              <a:rPr sz="1227" b="1" spc="-3" dirty="0">
                <a:solidFill>
                  <a:srgbClr val="008080"/>
                </a:solidFill>
                <a:latin typeface="Calibri"/>
                <a:cs typeface="Calibri"/>
              </a:rPr>
              <a:t>Conflict</a:t>
            </a:r>
            <a:endParaRPr sz="1227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9472" y="4423497"/>
            <a:ext cx="375372" cy="178668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 marR="3464" indent="19482">
              <a:spcBef>
                <a:spcPts val="85"/>
              </a:spcBef>
            </a:pPr>
            <a:r>
              <a:rPr sz="545" b="1" spc="3" dirty="0">
                <a:solidFill>
                  <a:srgbClr val="000099"/>
                </a:solidFill>
                <a:latin typeface="Calibri"/>
                <a:cs typeface="Calibri"/>
              </a:rPr>
              <a:t>No, </a:t>
            </a:r>
            <a:r>
              <a:rPr sz="545" b="1" spc="-3" dirty="0">
                <a:solidFill>
                  <a:srgbClr val="000099"/>
                </a:solidFill>
                <a:latin typeface="Calibri"/>
                <a:cs typeface="Calibri"/>
              </a:rPr>
              <a:t>getting  </a:t>
            </a:r>
            <a:r>
              <a:rPr sz="545" b="1" spc="3" dirty="0">
                <a:solidFill>
                  <a:srgbClr val="000099"/>
                </a:solidFill>
                <a:latin typeface="Calibri"/>
                <a:cs typeface="Calibri"/>
              </a:rPr>
              <a:t>enough</a:t>
            </a:r>
            <a:r>
              <a:rPr sz="545" b="1" spc="-7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b="1" spc="-7" dirty="0">
                <a:solidFill>
                  <a:srgbClr val="000099"/>
                </a:solidFill>
                <a:latin typeface="Calibri"/>
                <a:cs typeface="Calibri"/>
              </a:rPr>
              <a:t>help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9973" y="6702136"/>
            <a:ext cx="542059" cy="126346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>
              <a:spcBef>
                <a:spcPts val="85"/>
              </a:spcBef>
            </a:pPr>
            <a:r>
              <a:rPr sz="750" spc="14" dirty="0">
                <a:latin typeface="Calibri"/>
                <a:cs typeface="Calibri"/>
              </a:rPr>
              <a:t>© </a:t>
            </a:r>
            <a:r>
              <a:rPr sz="750" spc="-10" dirty="0">
                <a:latin typeface="Calibri"/>
                <a:cs typeface="Calibri"/>
              </a:rPr>
              <a:t>2023,</a:t>
            </a:r>
            <a:r>
              <a:rPr sz="750" spc="-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SEEK</a:t>
            </a:r>
          </a:p>
        </p:txBody>
      </p:sp>
      <p:sp>
        <p:nvSpPr>
          <p:cNvPr id="7" name="object 7"/>
          <p:cNvSpPr/>
          <p:nvPr/>
        </p:nvSpPr>
        <p:spPr>
          <a:xfrm>
            <a:off x="3529878" y="1165081"/>
            <a:ext cx="1486593" cy="880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" name="object 8"/>
          <p:cNvSpPr txBox="1"/>
          <p:nvPr/>
        </p:nvSpPr>
        <p:spPr>
          <a:xfrm>
            <a:off x="3529878" y="1165081"/>
            <a:ext cx="1486766" cy="625941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1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14">
              <a:latin typeface="Times New Roman"/>
              <a:cs typeface="Times New Roman"/>
            </a:endParaRPr>
          </a:p>
          <a:p>
            <a:pPr marL="36367">
              <a:spcBef>
                <a:spcPts val="532"/>
              </a:spcBef>
            </a:pP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I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see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have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a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problem with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614" b="1" i="1" spc="2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partner.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580">
              <a:latin typeface="Calibri"/>
              <a:cs typeface="Calibri"/>
            </a:endParaRPr>
          </a:p>
          <a:p>
            <a:pPr marL="36367">
              <a:spcBef>
                <a:spcPts val="3"/>
              </a:spcBef>
            </a:pP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I'm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sorry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to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hear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that.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It can </a:t>
            </a:r>
            <a:r>
              <a:rPr sz="614" b="1" i="1" spc="17" dirty="0">
                <a:solidFill>
                  <a:srgbClr val="000099"/>
                </a:solidFill>
                <a:latin typeface="Calibri"/>
                <a:cs typeface="Calibri"/>
              </a:rPr>
              <a:t>be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hard</a:t>
            </a:r>
            <a:r>
              <a:rPr sz="614" b="1" i="1" spc="-8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on</a:t>
            </a:r>
            <a:endParaRPr sz="614">
              <a:latin typeface="Calibri"/>
              <a:cs typeface="Calibri"/>
            </a:endParaRPr>
          </a:p>
          <a:p>
            <a:pPr marL="36367"/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you,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and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family.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29878" y="3067180"/>
            <a:ext cx="1486593" cy="672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3529878" y="3067179"/>
            <a:ext cx="1486766" cy="567358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8659" rIns="0" bIns="0" rtlCol="0">
            <a:spAutoFit/>
          </a:bodyPr>
          <a:lstStyle/>
          <a:p>
            <a:pPr marL="36367" marR="742064">
              <a:lnSpc>
                <a:spcPct val="200300"/>
              </a:lnSpc>
              <a:spcBef>
                <a:spcPts val="68"/>
              </a:spcBef>
            </a:pP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Are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 getting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help? 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Who/what’s</a:t>
            </a:r>
            <a:r>
              <a:rPr sz="614" b="1" i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helping?</a:t>
            </a:r>
            <a:endParaRPr sz="614" dirty="0">
              <a:latin typeface="Calibri"/>
              <a:cs typeface="Calibri"/>
            </a:endParaRPr>
          </a:p>
          <a:p>
            <a:pPr marL="36367">
              <a:spcBef>
                <a:spcPts val="7"/>
              </a:spcBef>
            </a:pP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e.g.,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talking </a:t>
            </a:r>
            <a:r>
              <a:rPr sz="545" spc="3" dirty="0">
                <a:solidFill>
                  <a:srgbClr val="000099"/>
                </a:solidFill>
                <a:latin typeface="Calibri"/>
                <a:cs typeface="Calibri"/>
              </a:rPr>
              <a:t>with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family </a:t>
            </a:r>
            <a:r>
              <a:rPr sz="545" spc="10" dirty="0">
                <a:solidFill>
                  <a:srgbClr val="000099"/>
                </a:solidFill>
                <a:latin typeface="Calibri"/>
                <a:cs typeface="Calibri"/>
              </a:rPr>
              <a:t>or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friend,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religious</a:t>
            </a:r>
            <a:r>
              <a:rPr sz="545" spc="-4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group,</a:t>
            </a:r>
            <a:endParaRPr sz="545" dirty="0">
              <a:latin typeface="Calibri"/>
              <a:cs typeface="Calibri"/>
            </a:endParaRPr>
          </a:p>
          <a:p>
            <a:pPr marL="36367">
              <a:spcBef>
                <a:spcPts val="65"/>
              </a:spcBef>
            </a:pP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counselor,</a:t>
            </a:r>
            <a:r>
              <a:rPr sz="545" spc="-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7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545" spc="-4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shelter,</a:t>
            </a:r>
            <a:r>
              <a:rPr sz="545" spc="-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legal help,</a:t>
            </a:r>
            <a:r>
              <a:rPr sz="545" spc="-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restraining</a:t>
            </a:r>
            <a:r>
              <a:rPr sz="545" spc="-3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7" dirty="0">
                <a:solidFill>
                  <a:srgbClr val="000099"/>
                </a:solidFill>
                <a:latin typeface="Calibri"/>
                <a:cs typeface="Calibri"/>
              </a:rPr>
              <a:t>order</a:t>
            </a:r>
            <a:endParaRPr sz="545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16136" y="4658591"/>
            <a:ext cx="1402773" cy="935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4416136" y="4658591"/>
            <a:ext cx="1402773" cy="935182"/>
          </a:xfrm>
          <a:custGeom>
            <a:avLst/>
            <a:gdLst/>
            <a:ahLst/>
            <a:cxnLst/>
            <a:rect l="l" t="t" r="r" b="b"/>
            <a:pathLst>
              <a:path w="2057400" h="1371600">
                <a:moveTo>
                  <a:pt x="0" y="1371600"/>
                </a:moveTo>
                <a:lnTo>
                  <a:pt x="2057400" y="1371600"/>
                </a:lnTo>
                <a:lnTo>
                  <a:pt x="20574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9525">
            <a:solidFill>
              <a:srgbClr val="3C63AC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3" name="object 13"/>
          <p:cNvSpPr txBox="1"/>
          <p:nvPr/>
        </p:nvSpPr>
        <p:spPr>
          <a:xfrm>
            <a:off x="4416136" y="4658591"/>
            <a:ext cx="1402773" cy="859595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4763" rIns="0" bIns="0" rtlCol="0">
            <a:spAutoFit/>
          </a:bodyPr>
          <a:lstStyle/>
          <a:p>
            <a:pPr>
              <a:spcBef>
                <a:spcPts val="37"/>
              </a:spcBef>
            </a:pPr>
            <a:endParaRPr sz="477">
              <a:latin typeface="Times New Roman"/>
              <a:cs typeface="Times New Roman"/>
            </a:endParaRPr>
          </a:p>
          <a:p>
            <a:pPr marL="37665"/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</a:t>
            </a:r>
            <a:r>
              <a:rPr sz="614" b="1" i="1" spc="7" dirty="0">
                <a:solidFill>
                  <a:srgbClr val="000099"/>
                </a:solidFill>
                <a:latin typeface="Calibri"/>
                <a:cs typeface="Calibri"/>
              </a:rPr>
              <a:t>might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be </a:t>
            </a:r>
            <a:r>
              <a:rPr sz="614" b="1" i="1" spc="7" dirty="0">
                <a:solidFill>
                  <a:srgbClr val="000099"/>
                </a:solidFill>
                <a:latin typeface="Calibri"/>
                <a:cs typeface="Calibri"/>
              </a:rPr>
              <a:t>the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benefit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614" b="1" i="1" spc="-99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getting</a:t>
            </a:r>
            <a:endParaRPr sz="614">
              <a:latin typeface="Calibri"/>
              <a:cs typeface="Calibri"/>
            </a:endParaRPr>
          </a:p>
          <a:p>
            <a:pPr marL="37665"/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help?</a:t>
            </a:r>
            <a:endParaRPr sz="614">
              <a:latin typeface="Calibri"/>
              <a:cs typeface="Calibri"/>
            </a:endParaRPr>
          </a:p>
          <a:p>
            <a:pPr marL="37665">
              <a:spcBef>
                <a:spcPts val="72"/>
              </a:spcBef>
            </a:pP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Encourage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getting</a:t>
            </a:r>
            <a:r>
              <a:rPr sz="545" spc="-2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help</a:t>
            </a:r>
            <a:endParaRPr sz="545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614">
              <a:latin typeface="Calibri"/>
              <a:cs typeface="Calibri"/>
            </a:endParaRPr>
          </a:p>
          <a:p>
            <a:pPr marL="37665"/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makes it hard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to </a:t>
            </a:r>
            <a:r>
              <a:rPr sz="614" b="1" i="1" spc="10" dirty="0">
                <a:solidFill>
                  <a:srgbClr val="000099"/>
                </a:solidFill>
                <a:latin typeface="Calibri"/>
                <a:cs typeface="Calibri"/>
              </a:rPr>
              <a:t>get</a:t>
            </a:r>
            <a:r>
              <a:rPr sz="614" b="1" i="1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help?</a:t>
            </a:r>
            <a:endParaRPr sz="614">
              <a:latin typeface="Calibri"/>
              <a:cs typeface="Calibri"/>
            </a:endParaRPr>
          </a:p>
          <a:p>
            <a:pPr marL="37665">
              <a:spcBef>
                <a:spcPts val="72"/>
              </a:spcBef>
            </a:pP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Suggest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barriers,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address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them</a:t>
            </a:r>
            <a:endParaRPr sz="545">
              <a:latin typeface="Calibri"/>
              <a:cs typeface="Calibri"/>
            </a:endParaRPr>
          </a:p>
          <a:p>
            <a:pPr>
              <a:spcBef>
                <a:spcPts val="17"/>
              </a:spcBef>
            </a:pPr>
            <a:endParaRPr sz="750">
              <a:latin typeface="Calibri"/>
              <a:cs typeface="Calibri"/>
            </a:endParaRPr>
          </a:p>
          <a:p>
            <a:pPr marL="37665"/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would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make it easier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to get</a:t>
            </a:r>
            <a:r>
              <a:rPr sz="614" b="1" i="1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help?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9568" y="5766954"/>
            <a:ext cx="1402773" cy="869311"/>
          </a:xfrm>
          <a:prstGeom prst="rect">
            <a:avLst/>
          </a:prstGeom>
          <a:solidFill>
            <a:srgbClr val="008080"/>
          </a:solidFill>
          <a:ln w="9525">
            <a:solidFill>
              <a:srgbClr val="C7C7C7"/>
            </a:solidFill>
          </a:ln>
        </p:spPr>
        <p:txBody>
          <a:bodyPr vert="horz" wrap="square" lIns="0" tIns="65376" rIns="0" bIns="0" rtlCol="0">
            <a:spAutoFit/>
          </a:bodyPr>
          <a:lstStyle/>
          <a:p>
            <a:pPr marL="35501">
              <a:spcBef>
                <a:spcPts val="515"/>
              </a:spcBef>
            </a:pPr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Offered</a:t>
            </a:r>
            <a:r>
              <a:rPr sz="614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4" b="1" spc="3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endParaRPr sz="614">
              <a:latin typeface="Calibri"/>
              <a:cs typeface="Calibri"/>
            </a:endParaRPr>
          </a:p>
          <a:p>
            <a:pPr marL="35501" marR="672793">
              <a:lnSpc>
                <a:spcPct val="205799"/>
              </a:lnSpc>
              <a:spcBef>
                <a:spcPts val="82"/>
              </a:spcBef>
            </a:pPr>
            <a:r>
              <a:rPr sz="614" b="1" spc="-7" dirty="0">
                <a:solidFill>
                  <a:srgbClr val="FFFFFF"/>
                </a:solidFill>
                <a:latin typeface="Calibri"/>
                <a:cs typeface="Calibri"/>
              </a:rPr>
              <a:t>Gave </a:t>
            </a:r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parent handout  </a:t>
            </a:r>
            <a:r>
              <a:rPr sz="614" b="1" dirty="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sz="614" b="1" spc="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4" b="1" spc="-7" dirty="0">
                <a:solidFill>
                  <a:srgbClr val="FFFFFF"/>
                </a:solidFill>
                <a:latin typeface="Calibri"/>
                <a:cs typeface="Calibri"/>
              </a:rPr>
              <a:t>referral</a:t>
            </a:r>
            <a:endParaRPr sz="614">
              <a:latin typeface="Calibri"/>
              <a:cs typeface="Calibri"/>
            </a:endParaRPr>
          </a:p>
          <a:p>
            <a:pPr marL="35501">
              <a:spcBef>
                <a:spcPts val="68"/>
              </a:spcBef>
            </a:pPr>
            <a:r>
              <a:rPr sz="545" dirty="0">
                <a:solidFill>
                  <a:srgbClr val="FFFFFF"/>
                </a:solidFill>
                <a:latin typeface="Calibri"/>
                <a:cs typeface="Calibri"/>
              </a:rPr>
              <a:t>in-house </a:t>
            </a:r>
            <a:r>
              <a:rPr sz="545" spc="-14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545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endParaRPr sz="545">
              <a:latin typeface="Calibri"/>
              <a:cs typeface="Calibri"/>
            </a:endParaRPr>
          </a:p>
          <a:p>
            <a:pPr>
              <a:spcBef>
                <a:spcPts val="17"/>
              </a:spcBef>
            </a:pPr>
            <a:endParaRPr sz="750">
              <a:latin typeface="Calibri"/>
              <a:cs typeface="Calibri"/>
            </a:endParaRPr>
          </a:p>
          <a:p>
            <a:pPr marL="35501">
              <a:spcBef>
                <a:spcPts val="3"/>
              </a:spcBef>
            </a:pPr>
            <a:r>
              <a:rPr sz="614" b="1" spc="3" dirty="0">
                <a:solidFill>
                  <a:srgbClr val="FFFFFF"/>
                </a:solidFill>
                <a:latin typeface="Calibri"/>
                <a:cs typeface="Calibri"/>
              </a:rPr>
              <a:t>F/U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16136" y="5766954"/>
            <a:ext cx="1402773" cy="935182"/>
          </a:xfrm>
          <a:custGeom>
            <a:avLst/>
            <a:gdLst/>
            <a:ahLst/>
            <a:cxnLst/>
            <a:rect l="l" t="t" r="r" b="b"/>
            <a:pathLst>
              <a:path w="2057400" h="1371600">
                <a:moveTo>
                  <a:pt x="0" y="1371600"/>
                </a:moveTo>
                <a:lnTo>
                  <a:pt x="2057400" y="1371600"/>
                </a:lnTo>
                <a:lnTo>
                  <a:pt x="20574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" name="object 16"/>
          <p:cNvSpPr txBox="1"/>
          <p:nvPr/>
        </p:nvSpPr>
        <p:spPr>
          <a:xfrm>
            <a:off x="4416136" y="5766955"/>
            <a:ext cx="1402773" cy="909171"/>
          </a:xfrm>
          <a:prstGeom prst="rect">
            <a:avLst/>
          </a:prstGeom>
          <a:ln w="9525">
            <a:solidFill>
              <a:srgbClr val="C7C7C7"/>
            </a:solidFill>
          </a:ln>
        </p:spPr>
        <p:txBody>
          <a:bodyPr vert="horz" wrap="square" lIns="0" tIns="18617" rIns="0" bIns="0" rtlCol="0">
            <a:spAutoFit/>
          </a:bodyPr>
          <a:lstStyle/>
          <a:p>
            <a:pPr marL="37665">
              <a:spcBef>
                <a:spcPts val="147"/>
              </a:spcBef>
            </a:pPr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Supported parent’s</a:t>
            </a:r>
            <a:r>
              <a:rPr sz="614" b="1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4" b="1" spc="-10" dirty="0">
                <a:solidFill>
                  <a:srgbClr val="FFFFFF"/>
                </a:solidFill>
                <a:latin typeface="Calibri"/>
                <a:cs typeface="Calibri"/>
              </a:rPr>
              <a:t>choice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580">
              <a:latin typeface="Calibri"/>
              <a:cs typeface="Calibri"/>
            </a:endParaRPr>
          </a:p>
          <a:p>
            <a:pPr marL="37665">
              <a:spcBef>
                <a:spcPts val="3"/>
              </a:spcBef>
            </a:pPr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Reassured</a:t>
            </a:r>
            <a:endParaRPr sz="614">
              <a:latin typeface="Calibri"/>
              <a:cs typeface="Calibri"/>
            </a:endParaRPr>
          </a:p>
          <a:p>
            <a:pPr marL="37665" marR="668464">
              <a:lnSpc>
                <a:spcPct val="205799"/>
              </a:lnSpc>
              <a:spcBef>
                <a:spcPts val="78"/>
              </a:spcBef>
            </a:pPr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Gave parent handout  </a:t>
            </a:r>
            <a:r>
              <a:rPr sz="614" b="1" spc="3" dirty="0">
                <a:solidFill>
                  <a:srgbClr val="FFFFFF"/>
                </a:solidFill>
                <a:latin typeface="Calibri"/>
                <a:cs typeface="Calibri"/>
              </a:rPr>
              <a:t>F/U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7"/>
              </a:spcBef>
            </a:pPr>
            <a:endParaRPr sz="750">
              <a:latin typeface="Calibri"/>
              <a:cs typeface="Calibri"/>
            </a:endParaRPr>
          </a:p>
          <a:p>
            <a:pPr marL="37665"/>
            <a:r>
              <a:rPr sz="614" b="1" dirty="0">
                <a:solidFill>
                  <a:srgbClr val="FFFFFF"/>
                </a:solidFill>
                <a:latin typeface="Calibri"/>
                <a:cs typeface="Calibri"/>
              </a:rPr>
              <a:t>No action</a:t>
            </a:r>
            <a:r>
              <a:rPr sz="614" b="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4" b="1" spc="-3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29878" y="3966937"/>
            <a:ext cx="1486593" cy="463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" name="object 18"/>
          <p:cNvSpPr txBox="1"/>
          <p:nvPr/>
        </p:nvSpPr>
        <p:spPr>
          <a:xfrm>
            <a:off x="3529878" y="3966937"/>
            <a:ext cx="1486766" cy="283539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14">
              <a:latin typeface="Times New Roman"/>
              <a:cs typeface="Times New Roman"/>
            </a:endParaRPr>
          </a:p>
          <a:p>
            <a:pPr>
              <a:spcBef>
                <a:spcPts val="17"/>
              </a:spcBef>
            </a:pPr>
            <a:endParaRPr sz="614">
              <a:latin typeface="Times New Roman"/>
              <a:cs typeface="Times New Roman"/>
            </a:endParaRPr>
          </a:p>
          <a:p>
            <a:pPr marL="25111"/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Would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like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(more)</a:t>
            </a:r>
            <a:r>
              <a:rPr sz="614" b="1" i="1" spc="-9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help?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73174" y="1028873"/>
            <a:ext cx="0" cy="83127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665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4242695" y="1104207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407" y="0"/>
                </a:moveTo>
                <a:lnTo>
                  <a:pt x="0" y="0"/>
                </a:lnTo>
                <a:lnTo>
                  <a:pt x="44703" y="89407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4273174" y="4430857"/>
            <a:ext cx="235527" cy="193964"/>
          </a:xfrm>
          <a:custGeom>
            <a:avLst/>
            <a:gdLst/>
            <a:ahLst/>
            <a:cxnLst/>
            <a:rect l="l" t="t" r="r" b="b"/>
            <a:pathLst>
              <a:path w="345439" h="284479">
                <a:moveTo>
                  <a:pt x="0" y="0"/>
                </a:moveTo>
                <a:lnTo>
                  <a:pt x="345059" y="284225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4483244" y="4596332"/>
            <a:ext cx="66675" cy="62345"/>
          </a:xfrm>
          <a:custGeom>
            <a:avLst/>
            <a:gdLst/>
            <a:ahLst/>
            <a:cxnLst/>
            <a:rect l="l" t="t" r="r" b="b"/>
            <a:pathLst>
              <a:path w="97789" h="91440">
                <a:moveTo>
                  <a:pt x="56769" y="0"/>
                </a:moveTo>
                <a:lnTo>
                  <a:pt x="0" y="68961"/>
                </a:lnTo>
                <a:lnTo>
                  <a:pt x="97409" y="91313"/>
                </a:lnTo>
                <a:lnTo>
                  <a:pt x="56769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5117523" y="5593773"/>
            <a:ext cx="0" cy="119928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0"/>
                </a:moveTo>
                <a:lnTo>
                  <a:pt x="0" y="175768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087043" y="5705995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4">
                <a:moveTo>
                  <a:pt x="89407" y="0"/>
                </a:moveTo>
                <a:lnTo>
                  <a:pt x="0" y="0"/>
                </a:lnTo>
                <a:lnTo>
                  <a:pt x="44703" y="89407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4053840" y="4430857"/>
            <a:ext cx="219508" cy="192665"/>
          </a:xfrm>
          <a:custGeom>
            <a:avLst/>
            <a:gdLst/>
            <a:ahLst/>
            <a:cxnLst/>
            <a:rect l="l" t="t" r="r" b="b"/>
            <a:pathLst>
              <a:path w="321945" h="282575">
                <a:moveTo>
                  <a:pt x="321691" y="0"/>
                </a:moveTo>
                <a:lnTo>
                  <a:pt x="0" y="282321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4013748" y="4595466"/>
            <a:ext cx="66242" cy="63211"/>
          </a:xfrm>
          <a:custGeom>
            <a:avLst/>
            <a:gdLst/>
            <a:ahLst/>
            <a:cxnLst/>
            <a:rect l="l" t="t" r="r" b="b"/>
            <a:pathLst>
              <a:path w="97155" h="92709">
                <a:moveTo>
                  <a:pt x="37718" y="0"/>
                </a:moveTo>
                <a:lnTo>
                  <a:pt x="0" y="92582"/>
                </a:lnTo>
                <a:lnTo>
                  <a:pt x="96646" y="67182"/>
                </a:lnTo>
                <a:lnTo>
                  <a:pt x="37718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" name="object 27"/>
          <p:cNvSpPr txBox="1"/>
          <p:nvPr/>
        </p:nvSpPr>
        <p:spPr>
          <a:xfrm>
            <a:off x="4038600" y="1038831"/>
            <a:ext cx="117331" cy="94799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8659">
              <a:spcBef>
                <a:spcPts val="85"/>
              </a:spcBef>
            </a:pPr>
            <a:r>
              <a:rPr sz="545" b="1" spc="20" dirty="0">
                <a:solidFill>
                  <a:srgbClr val="000099"/>
                </a:solidFill>
                <a:latin typeface="Calibri"/>
                <a:cs typeface="Calibri"/>
              </a:rPr>
              <a:t>Y</a:t>
            </a:r>
            <a:r>
              <a:rPr sz="545" b="1" spc="-2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545" b="1" spc="7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10446" y="4456401"/>
            <a:ext cx="1167678" cy="94863"/>
          </a:xfrm>
          <a:prstGeom prst="rect">
            <a:avLst/>
          </a:prstGeom>
        </p:spPr>
        <p:txBody>
          <a:bodyPr vert="horz" wrap="square" lIns="0" tIns="10824" rIns="0" bIns="0" rtlCol="0">
            <a:spAutoFit/>
          </a:bodyPr>
          <a:lstStyle/>
          <a:p>
            <a:pPr marL="25977">
              <a:spcBef>
                <a:spcPts val="85"/>
              </a:spcBef>
              <a:tabLst>
                <a:tab pos="655476" algn="l"/>
              </a:tabLst>
            </a:pPr>
            <a:r>
              <a:rPr sz="818" b="1" spc="5" baseline="-6944" dirty="0">
                <a:solidFill>
                  <a:srgbClr val="000099"/>
                </a:solidFill>
                <a:latin typeface="Calibri"/>
                <a:cs typeface="Calibri"/>
              </a:rPr>
              <a:t>Yes	</a:t>
            </a:r>
            <a:r>
              <a:rPr sz="545" b="1" spc="3" dirty="0">
                <a:solidFill>
                  <a:srgbClr val="000099"/>
                </a:solidFill>
                <a:latin typeface="Calibri"/>
                <a:cs typeface="Calibri"/>
              </a:rPr>
              <a:t>No, </a:t>
            </a:r>
            <a:r>
              <a:rPr sz="545" b="1" spc="-7" dirty="0">
                <a:solidFill>
                  <a:srgbClr val="000099"/>
                </a:solidFill>
                <a:latin typeface="Calibri"/>
                <a:cs typeface="Calibri"/>
              </a:rPr>
              <a:t>other</a:t>
            </a:r>
            <a:r>
              <a:rPr sz="545" b="1" spc="-17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b="1" spc="-3" dirty="0">
                <a:solidFill>
                  <a:srgbClr val="000099"/>
                </a:solidFill>
                <a:latin typeface="Calibri"/>
                <a:cs typeface="Calibri"/>
              </a:rPr>
              <a:t>reason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73174" y="3739341"/>
            <a:ext cx="0" cy="174480"/>
          </a:xfrm>
          <a:custGeom>
            <a:avLst/>
            <a:gdLst/>
            <a:ahLst/>
            <a:cxnLst/>
            <a:rect l="l" t="t" r="r" b="b"/>
            <a:pathLst>
              <a:path h="255904">
                <a:moveTo>
                  <a:pt x="0" y="0"/>
                </a:moveTo>
                <a:lnTo>
                  <a:pt x="0" y="255651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242695" y="3906029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407" y="0"/>
                </a:moveTo>
                <a:lnTo>
                  <a:pt x="0" y="0"/>
                </a:lnTo>
                <a:lnTo>
                  <a:pt x="44703" y="89408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3529878" y="2220234"/>
            <a:ext cx="1486593" cy="672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" name="object 32"/>
          <p:cNvSpPr txBox="1"/>
          <p:nvPr/>
        </p:nvSpPr>
        <p:spPr>
          <a:xfrm>
            <a:off x="3529878" y="2220234"/>
            <a:ext cx="1486766" cy="488211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14">
              <a:latin typeface="Times New Roman"/>
              <a:cs typeface="Times New Roman"/>
            </a:endParaRPr>
          </a:p>
          <a:p>
            <a:pPr>
              <a:spcBef>
                <a:spcPts val="3"/>
              </a:spcBef>
            </a:pPr>
            <a:endParaRPr sz="580">
              <a:latin typeface="Times New Roman"/>
              <a:cs typeface="Times New Roman"/>
            </a:endParaRPr>
          </a:p>
          <a:p>
            <a:pPr marL="36367"/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How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are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 dealing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with</a:t>
            </a:r>
            <a:r>
              <a:rPr sz="614" b="1" i="1" spc="27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this?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750">
              <a:latin typeface="Calibri"/>
              <a:cs typeface="Calibri"/>
            </a:endParaRPr>
          </a:p>
          <a:p>
            <a:pPr marL="36367">
              <a:spcBef>
                <a:spcPts val="3"/>
              </a:spcBef>
            </a:pP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else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could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</a:t>
            </a:r>
            <a:r>
              <a:rPr sz="614" b="1" i="1" spc="-4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try?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79568" y="4658591"/>
            <a:ext cx="1402773" cy="935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" name="object 34"/>
          <p:cNvSpPr txBox="1"/>
          <p:nvPr/>
        </p:nvSpPr>
        <p:spPr>
          <a:xfrm>
            <a:off x="2779568" y="4658591"/>
            <a:ext cx="1402773" cy="691343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4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45">
              <a:latin typeface="Times New Roman"/>
              <a:cs typeface="Times New Roman"/>
            </a:endParaRPr>
          </a:p>
          <a:p>
            <a:pPr>
              <a:spcBef>
                <a:spcPts val="37"/>
              </a:spcBef>
            </a:pPr>
            <a:endParaRPr sz="545">
              <a:latin typeface="Times New Roman"/>
              <a:cs typeface="Times New Roman"/>
            </a:endParaRPr>
          </a:p>
          <a:p>
            <a:pPr marL="35501" marR="45892">
              <a:lnSpc>
                <a:spcPct val="102699"/>
              </a:lnSpc>
            </a:pP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What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kind </a:t>
            </a:r>
            <a:r>
              <a:rPr sz="614" b="1" i="1" spc="14" dirty="0">
                <a:solidFill>
                  <a:srgbClr val="000099"/>
                </a:solidFill>
                <a:latin typeface="Calibri"/>
                <a:cs typeface="Calibri"/>
              </a:rPr>
              <a:t>of </a:t>
            </a:r>
            <a:r>
              <a:rPr sz="614" b="1" i="1" spc="7" dirty="0">
                <a:solidFill>
                  <a:srgbClr val="000099"/>
                </a:solidFill>
                <a:latin typeface="Calibri"/>
                <a:cs typeface="Calibri"/>
              </a:rPr>
              <a:t>help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would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consider? 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e.g.,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talking </a:t>
            </a:r>
            <a:r>
              <a:rPr sz="545" spc="3" dirty="0">
                <a:solidFill>
                  <a:srgbClr val="000099"/>
                </a:solidFill>
                <a:latin typeface="Calibri"/>
                <a:cs typeface="Calibri"/>
              </a:rPr>
              <a:t>with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family </a:t>
            </a:r>
            <a:r>
              <a:rPr sz="545" spc="10" dirty="0">
                <a:solidFill>
                  <a:srgbClr val="000099"/>
                </a:solidFill>
                <a:latin typeface="Calibri"/>
                <a:cs typeface="Calibri"/>
              </a:rPr>
              <a:t>or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friend, </a:t>
            </a:r>
            <a:r>
              <a:rPr sz="545" spc="-14" dirty="0">
                <a:solidFill>
                  <a:srgbClr val="000099"/>
                </a:solidFill>
                <a:latin typeface="Calibri"/>
                <a:cs typeface="Calibri"/>
              </a:rPr>
              <a:t>DV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advocate, 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religious group,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counseling </a:t>
            </a:r>
            <a:r>
              <a:rPr sz="545" spc="-17" dirty="0">
                <a:solidFill>
                  <a:srgbClr val="000099"/>
                </a:solidFill>
                <a:latin typeface="Calibri"/>
                <a:cs typeface="Calibri"/>
              </a:rPr>
              <a:t>for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and/or 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children, </a:t>
            </a:r>
            <a:r>
              <a:rPr sz="545" spc="7" dirty="0">
                <a:solidFill>
                  <a:srgbClr val="000099"/>
                </a:solidFill>
                <a:latin typeface="Calibri"/>
                <a:cs typeface="Calibri"/>
              </a:rPr>
              <a:t>a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shelter,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legal help, restraining 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order, </a:t>
            </a:r>
            <a:r>
              <a:rPr sz="545" spc="7" dirty="0">
                <a:solidFill>
                  <a:srgbClr val="000099"/>
                </a:solidFill>
                <a:latin typeface="Calibri"/>
                <a:cs typeface="Calibri"/>
              </a:rPr>
              <a:t>a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safety</a:t>
            </a:r>
            <a:r>
              <a:rPr sz="545" spc="-27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plan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15505" y="5593773"/>
            <a:ext cx="211715" cy="143308"/>
          </a:xfrm>
          <a:custGeom>
            <a:avLst/>
            <a:gdLst/>
            <a:ahLst/>
            <a:cxnLst/>
            <a:rect l="l" t="t" r="r" b="b"/>
            <a:pathLst>
              <a:path w="310514" h="210184">
                <a:moveTo>
                  <a:pt x="310388" y="0"/>
                </a:moveTo>
                <a:lnTo>
                  <a:pt x="0" y="210185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171344" y="5707553"/>
            <a:ext cx="67974" cy="59748"/>
          </a:xfrm>
          <a:custGeom>
            <a:avLst/>
            <a:gdLst/>
            <a:ahLst/>
            <a:cxnLst/>
            <a:rect l="l" t="t" r="r" b="b"/>
            <a:pathLst>
              <a:path w="99695" h="87629">
                <a:moveTo>
                  <a:pt x="49021" y="0"/>
                </a:moveTo>
                <a:lnTo>
                  <a:pt x="0" y="87122"/>
                </a:lnTo>
                <a:lnTo>
                  <a:pt x="99187" y="74041"/>
                </a:lnTo>
                <a:lnTo>
                  <a:pt x="49021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507182" y="1165081"/>
            <a:ext cx="1486505" cy="8803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" name="object 38"/>
          <p:cNvSpPr txBox="1"/>
          <p:nvPr/>
        </p:nvSpPr>
        <p:spPr>
          <a:xfrm>
            <a:off x="5507182" y="1165081"/>
            <a:ext cx="1486766" cy="859845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7360" rIns="0" bIns="0" rtlCol="0">
            <a:spAutoFit/>
          </a:bodyPr>
          <a:lstStyle/>
          <a:p>
            <a:pPr marL="38965" marR="130749">
              <a:spcBef>
                <a:spcPts val="58"/>
              </a:spcBef>
            </a:pP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Please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tell </a:t>
            </a:r>
            <a:r>
              <a:rPr sz="614" b="1" i="1" spc="-17" dirty="0">
                <a:solidFill>
                  <a:srgbClr val="000099"/>
                </a:solidFill>
                <a:latin typeface="Calibri"/>
                <a:cs typeface="Calibri"/>
              </a:rPr>
              <a:t>me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what’s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going </a:t>
            </a:r>
            <a:r>
              <a:rPr sz="614" b="1" i="1" spc="14" dirty="0">
                <a:solidFill>
                  <a:srgbClr val="000099"/>
                </a:solidFill>
                <a:latin typeface="Calibri"/>
                <a:cs typeface="Calibri"/>
              </a:rPr>
              <a:t>on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with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your 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partner.</a:t>
            </a:r>
            <a:endParaRPr sz="614">
              <a:latin typeface="Calibri"/>
              <a:cs typeface="Calibri"/>
            </a:endParaRPr>
          </a:p>
          <a:p>
            <a:pPr marL="38965">
              <a:spcBef>
                <a:spcPts val="10"/>
              </a:spcBef>
            </a:pP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e.g., threatens </a:t>
            </a:r>
            <a:r>
              <a:rPr sz="545" spc="14" dirty="0">
                <a:solidFill>
                  <a:srgbClr val="000099"/>
                </a:solidFill>
                <a:latin typeface="Calibri"/>
                <a:cs typeface="Calibri"/>
              </a:rPr>
              <a:t>to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hurt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545" spc="10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545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the children,</a:t>
            </a:r>
            <a:endParaRPr sz="545">
              <a:latin typeface="Calibri"/>
              <a:cs typeface="Calibri"/>
            </a:endParaRPr>
          </a:p>
          <a:p>
            <a:pPr marL="38965"/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physical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fighting,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injured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you, </a:t>
            </a:r>
            <a:r>
              <a:rPr sz="545" spc="-10" dirty="0">
                <a:solidFill>
                  <a:srgbClr val="000099"/>
                </a:solidFill>
                <a:latin typeface="Calibri"/>
                <a:cs typeface="Calibri"/>
              </a:rPr>
              <a:t>puts 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you</a:t>
            </a:r>
            <a:r>
              <a:rPr sz="545" spc="-82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spc="7" dirty="0">
                <a:solidFill>
                  <a:srgbClr val="000099"/>
                </a:solidFill>
                <a:latin typeface="Calibri"/>
                <a:cs typeface="Calibri"/>
              </a:rPr>
              <a:t>down,</a:t>
            </a:r>
            <a:endParaRPr sz="545">
              <a:latin typeface="Calibri"/>
              <a:cs typeface="Calibri"/>
            </a:endParaRPr>
          </a:p>
          <a:p>
            <a:pPr marL="38965">
              <a:spcBef>
                <a:spcPts val="61"/>
              </a:spcBef>
            </a:pP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forced </a:t>
            </a:r>
            <a:r>
              <a:rPr sz="545" spc="10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545" spc="-10" dirty="0">
                <a:solidFill>
                  <a:srgbClr val="000099"/>
                </a:solidFill>
                <a:latin typeface="Calibri"/>
                <a:cs typeface="Calibri"/>
              </a:rPr>
              <a:t>to </a:t>
            </a:r>
            <a:r>
              <a:rPr sz="545" spc="-14" dirty="0">
                <a:solidFill>
                  <a:srgbClr val="000099"/>
                </a:solidFill>
                <a:latin typeface="Calibri"/>
                <a:cs typeface="Calibri"/>
              </a:rPr>
              <a:t>do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something</a:t>
            </a:r>
            <a:r>
              <a:rPr sz="545" spc="-7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sexual</a:t>
            </a:r>
            <a:endParaRPr sz="545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614">
              <a:latin typeface="Calibri"/>
              <a:cs typeface="Calibri"/>
            </a:endParaRPr>
          </a:p>
          <a:p>
            <a:pPr marL="38965"/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How </a:t>
            </a:r>
            <a:r>
              <a:rPr sz="614" b="1" i="1" spc="-14" dirty="0">
                <a:solidFill>
                  <a:srgbClr val="000099"/>
                </a:solidFill>
                <a:latin typeface="Calibri"/>
                <a:cs typeface="Calibri"/>
              </a:rPr>
              <a:t>much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contact </a:t>
            </a:r>
            <a:r>
              <a:rPr sz="614" b="1" i="1" spc="17" dirty="0">
                <a:solidFill>
                  <a:srgbClr val="000099"/>
                </a:solidFill>
                <a:latin typeface="Calibri"/>
                <a:cs typeface="Calibri"/>
              </a:rPr>
              <a:t>do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you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have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with</a:t>
            </a:r>
            <a:r>
              <a:rPr sz="614" b="1" i="1" u="sng" spc="68" dirty="0">
                <a:solidFill>
                  <a:srgbClr val="000099"/>
                </a:solidFill>
                <a:uFill>
                  <a:solidFill>
                    <a:srgbClr val="000098"/>
                  </a:solidFill>
                </a:u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?</a:t>
            </a:r>
            <a:endParaRPr sz="614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750">
              <a:latin typeface="Calibri"/>
              <a:cs typeface="Calibri"/>
            </a:endParaRPr>
          </a:p>
          <a:p>
            <a:pPr marL="38965"/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Is there </a:t>
            </a:r>
            <a:r>
              <a:rPr sz="614" b="1" i="1" dirty="0">
                <a:solidFill>
                  <a:srgbClr val="000099"/>
                </a:solidFill>
                <a:latin typeface="Calibri"/>
                <a:cs typeface="Calibri"/>
              </a:rPr>
              <a:t>a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gun </a:t>
            </a:r>
            <a:r>
              <a:rPr sz="614" b="1" i="1" spc="-10" dirty="0">
                <a:solidFill>
                  <a:srgbClr val="000099"/>
                </a:solidFill>
                <a:latin typeface="Calibri"/>
                <a:cs typeface="Calibri"/>
              </a:rPr>
              <a:t>at</a:t>
            </a:r>
            <a:r>
              <a:rPr sz="614" b="1" i="1" spc="5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home?</a:t>
            </a:r>
            <a:endParaRPr sz="614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507182" y="2220234"/>
            <a:ext cx="1486505" cy="6721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0" name="object 40"/>
          <p:cNvSpPr txBox="1"/>
          <p:nvPr/>
        </p:nvSpPr>
        <p:spPr>
          <a:xfrm>
            <a:off x="5507182" y="2220234"/>
            <a:ext cx="1486766" cy="471091"/>
          </a:xfrm>
          <a:prstGeom prst="rect">
            <a:avLst/>
          </a:prstGeom>
          <a:ln w="9525">
            <a:solidFill>
              <a:srgbClr val="3C63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45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750">
              <a:latin typeface="Times New Roman"/>
              <a:cs typeface="Times New Roman"/>
            </a:endParaRPr>
          </a:p>
          <a:p>
            <a:pPr marL="38965" marR="219069">
              <a:lnSpc>
                <a:spcPct val="105200"/>
              </a:lnSpc>
            </a:pP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How’s </a:t>
            </a:r>
            <a:r>
              <a:rPr sz="614" b="1" i="1" spc="7" dirty="0">
                <a:solidFill>
                  <a:srgbClr val="000099"/>
                </a:solidFill>
                <a:latin typeface="Calibri"/>
                <a:cs typeface="Calibri"/>
              </a:rPr>
              <a:t>this </a:t>
            </a:r>
            <a:r>
              <a:rPr sz="614" b="1" i="1" spc="3" dirty="0">
                <a:solidFill>
                  <a:srgbClr val="000099"/>
                </a:solidFill>
                <a:latin typeface="Calibri"/>
                <a:cs typeface="Calibri"/>
              </a:rPr>
              <a:t>affecting </a:t>
            </a:r>
            <a:r>
              <a:rPr sz="614" b="1" i="1" spc="-7" dirty="0">
                <a:solidFill>
                  <a:srgbClr val="000099"/>
                </a:solidFill>
                <a:latin typeface="Calibri"/>
                <a:cs typeface="Calibri"/>
              </a:rPr>
              <a:t>you, your </a:t>
            </a:r>
            <a:r>
              <a:rPr sz="614" b="1" i="1" spc="-3" dirty="0">
                <a:solidFill>
                  <a:srgbClr val="000099"/>
                </a:solidFill>
                <a:latin typeface="Calibri"/>
                <a:cs typeface="Calibri"/>
              </a:rPr>
              <a:t>family? 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e.g., problems </a:t>
            </a:r>
            <a:r>
              <a:rPr sz="545" spc="7" dirty="0">
                <a:solidFill>
                  <a:srgbClr val="000099"/>
                </a:solidFill>
                <a:latin typeface="Calibri"/>
                <a:cs typeface="Calibri"/>
              </a:rPr>
              <a:t>with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children,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sleep, eating,  </a:t>
            </a:r>
            <a:r>
              <a:rPr sz="545" spc="-3" dirty="0">
                <a:solidFill>
                  <a:srgbClr val="000099"/>
                </a:solidFill>
                <a:latin typeface="Calibri"/>
                <a:cs typeface="Calibri"/>
              </a:rPr>
              <a:t>friends,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work,</a:t>
            </a:r>
            <a:r>
              <a:rPr sz="545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srgbClr val="000099"/>
                </a:solidFill>
                <a:latin typeface="Calibri"/>
                <a:cs typeface="Calibri"/>
              </a:rPr>
              <a:t>stress</a:t>
            </a:r>
            <a:endParaRPr sz="545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016471" y="1605308"/>
            <a:ext cx="437717" cy="0"/>
          </a:xfrm>
          <a:custGeom>
            <a:avLst/>
            <a:gdLst/>
            <a:ahLst/>
            <a:cxnLst/>
            <a:rect l="l" t="t" r="r" b="b"/>
            <a:pathLst>
              <a:path w="641985">
                <a:moveTo>
                  <a:pt x="0" y="0"/>
                </a:moveTo>
                <a:lnTo>
                  <a:pt x="641476" y="0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446221" y="1574828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0" y="0"/>
                </a:moveTo>
                <a:lnTo>
                  <a:pt x="0" y="89407"/>
                </a:lnTo>
                <a:lnTo>
                  <a:pt x="89408" y="44703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250478" y="2045451"/>
            <a:ext cx="0" cy="121660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53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219998" y="2159231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408" y="0"/>
                </a:moveTo>
                <a:lnTo>
                  <a:pt x="0" y="0"/>
                </a:lnTo>
                <a:lnTo>
                  <a:pt x="44703" y="89407"/>
                </a:lnTo>
                <a:lnTo>
                  <a:pt x="89408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069811" y="2556337"/>
            <a:ext cx="437717" cy="0"/>
          </a:xfrm>
          <a:custGeom>
            <a:avLst/>
            <a:gdLst/>
            <a:ahLst/>
            <a:cxnLst/>
            <a:rect l="l" t="t" r="r" b="b"/>
            <a:pathLst>
              <a:path w="641985">
                <a:moveTo>
                  <a:pt x="64147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016471" y="2525857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408" y="0"/>
                </a:moveTo>
                <a:lnTo>
                  <a:pt x="0" y="44704"/>
                </a:lnTo>
                <a:lnTo>
                  <a:pt x="89408" y="89408"/>
                </a:lnTo>
                <a:lnTo>
                  <a:pt x="89408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4273174" y="2892396"/>
            <a:ext cx="0" cy="121660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54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4242695" y="3006177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407" y="0"/>
                </a:moveTo>
                <a:lnTo>
                  <a:pt x="0" y="0"/>
                </a:lnTo>
                <a:lnTo>
                  <a:pt x="44703" y="89407"/>
                </a:lnTo>
                <a:lnTo>
                  <a:pt x="8940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3480955" y="5593773"/>
            <a:ext cx="0" cy="119928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0"/>
                </a:moveTo>
                <a:lnTo>
                  <a:pt x="0" y="175768"/>
                </a:lnTo>
              </a:path>
            </a:pathLst>
          </a:custGeom>
          <a:ln w="127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3450474" y="5705995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4">
                <a:moveTo>
                  <a:pt x="89408" y="0"/>
                </a:moveTo>
                <a:lnTo>
                  <a:pt x="0" y="0"/>
                </a:lnTo>
                <a:lnTo>
                  <a:pt x="44704" y="89407"/>
                </a:lnTo>
                <a:lnTo>
                  <a:pt x="89408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5016471" y="4198967"/>
            <a:ext cx="1007918" cy="2035752"/>
          </a:xfrm>
          <a:custGeom>
            <a:avLst/>
            <a:gdLst/>
            <a:ahLst/>
            <a:cxnLst/>
            <a:rect l="l" t="t" r="r" b="b"/>
            <a:pathLst>
              <a:path w="1478279" h="2985770">
                <a:moveTo>
                  <a:pt x="0" y="0"/>
                </a:moveTo>
                <a:lnTo>
                  <a:pt x="1478153" y="0"/>
                </a:lnTo>
                <a:lnTo>
                  <a:pt x="1478153" y="2985516"/>
                </a:lnTo>
                <a:lnTo>
                  <a:pt x="1255141" y="2985516"/>
                </a:lnTo>
              </a:path>
            </a:pathLst>
          </a:custGeom>
          <a:ln w="12699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5818909" y="6204065"/>
            <a:ext cx="61047" cy="61047"/>
          </a:xfrm>
          <a:custGeom>
            <a:avLst/>
            <a:gdLst/>
            <a:ahLst/>
            <a:cxnLst/>
            <a:rect l="l" t="t" r="r" b="b"/>
            <a:pathLst>
              <a:path w="89535" h="89534">
                <a:moveTo>
                  <a:pt x="89408" y="0"/>
                </a:moveTo>
                <a:lnTo>
                  <a:pt x="0" y="44703"/>
                </a:lnTo>
                <a:lnTo>
                  <a:pt x="89408" y="89407"/>
                </a:lnTo>
                <a:lnTo>
                  <a:pt x="89408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D7FA05-17E1-D0FE-BB71-05EF831CDE7A}"/>
              </a:ext>
            </a:extLst>
          </p:cNvPr>
          <p:cNvCxnSpPr/>
          <p:nvPr/>
        </p:nvCxnSpPr>
        <p:spPr>
          <a:xfrm flipH="1">
            <a:off x="1806005" y="4865"/>
            <a:ext cx="76200" cy="6858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A9A347-50E7-42A4-0DAD-98F92286D505}"/>
              </a:ext>
            </a:extLst>
          </p:cNvPr>
          <p:cNvCxnSpPr/>
          <p:nvPr/>
        </p:nvCxnSpPr>
        <p:spPr>
          <a:xfrm flipH="1">
            <a:off x="7315200" y="0"/>
            <a:ext cx="76200" cy="6858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4ABCD-44F9-2F8B-037A-1FA0A0148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CE48C0A-5875-8ABC-4423-4EA50C89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en-US" sz="30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                   	</a:t>
            </a:r>
            <a:r>
              <a:rPr lang="en-US" altLang="en-US" sz="32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SEEK Materials – Webinar 2</a:t>
            </a:r>
            <a:endParaRPr lang="en-US" altLang="en-US" sz="3000" dirty="0">
              <a:ea typeface="ＭＳ Ｐゴシック" panose="020B0600070205080204" pitchFamily="34" charset="-128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4E3F5C8-7A99-2856-5BF9-456F3BB6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8382001" cy="47970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en-US" sz="3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Webinar 2 PowerPoint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en-US" sz="3800" b="1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Motivational Interviewing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Pediatric Clinics of North America article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Newsletter – Motivational Interviewing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SEEK website: Implementing SEEK – SEEK Materials – Supplemental Materials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en-US" sz="3800" b="1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Intimate Partner Violence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en-US" sz="29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SEEK Newsletter – Intimate Partner Violence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en-US" sz="29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AAP Clinical Report on Intimate Partner Violence</a:t>
            </a:r>
            <a:r>
              <a:rPr lang="en-US" altLang="en-US" sz="29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	</a:t>
            </a:r>
            <a:endParaRPr lang="en-US" altLang="en-US" sz="29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DABCC7-9DB7-AC5C-9388-A30176CE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66710"/>
            <a:ext cx="2065227" cy="47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7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IPV: A Safety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59" y="1828800"/>
            <a:ext cx="8686800" cy="563880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800" i="1" dirty="0"/>
              <a:t>A safety plan helps keep you and your children safe</a:t>
            </a:r>
          </a:p>
          <a:p>
            <a:pPr>
              <a:spcBef>
                <a:spcPts val="3000"/>
              </a:spcBef>
            </a:pPr>
            <a:r>
              <a:rPr lang="en-US" sz="2800" i="1" dirty="0"/>
              <a:t>It’s a plan for escaping safely</a:t>
            </a:r>
          </a:p>
          <a:p>
            <a:pPr>
              <a:spcBef>
                <a:spcPts val="3000"/>
              </a:spcBef>
            </a:pPr>
            <a:r>
              <a:rPr lang="en-US" sz="2800" i="1" dirty="0"/>
              <a:t>It’s helpful in a crisis, when it’s hard to think clearly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6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IPV: A Safety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 safety plan may include: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Someone to call if you sense danger, and a code or secret word. Kids know how to call 911 or a trusted contact.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Somewhere to go, and a safe way to get there.                Practice this, with your child.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A hidden bag with important belongings you might need in an emergency.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Barrier: “It’ll get better with time”</a:t>
            </a:r>
            <a:br>
              <a:rPr lang="en-US" sz="3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915400" cy="5287961"/>
          </a:xfrm>
        </p:spPr>
        <p:txBody>
          <a:bodyPr>
            <a:normAutofit/>
          </a:bodyPr>
          <a:lstStyle/>
          <a:p>
            <a:pPr marL="0" indent="0">
              <a:spcBef>
                <a:spcPts val="1350"/>
              </a:spcBef>
              <a:buNone/>
            </a:pPr>
            <a:r>
              <a:rPr lang="en-US" sz="35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</a:p>
          <a:p>
            <a:pPr>
              <a:spcBef>
                <a:spcPts val="2400"/>
              </a:spcBef>
            </a:pP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hear you feel things will get better with time</a:t>
            </a:r>
          </a:p>
          <a:p>
            <a:pPr>
              <a:lnSpc>
                <a:spcPct val="107000"/>
              </a:lnSpc>
              <a:spcBef>
                <a:spcPts val="2400"/>
              </a:spcBef>
            </a:pP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some things get better with time, problems between family members often don’t, and they harm kids in the meantime</a:t>
            </a:r>
          </a:p>
          <a:p>
            <a:pPr>
              <a:lnSpc>
                <a:spcPct val="107000"/>
              </a:lnSpc>
              <a:spcBef>
                <a:spcPts val="2400"/>
              </a:spcBef>
            </a:pP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long do you want to wait before getting help?</a:t>
            </a:r>
          </a:p>
          <a:p>
            <a:pPr>
              <a:lnSpc>
                <a:spcPct val="107000"/>
              </a:lnSpc>
              <a:spcBef>
                <a:spcPts val="2400"/>
              </a:spcBef>
            </a:pP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would you feel about trying this program or counseling?</a:t>
            </a:r>
          </a:p>
          <a:p>
            <a:pPr>
              <a:lnSpc>
                <a:spcPct val="107000"/>
              </a:lnSpc>
              <a:spcBef>
                <a:spcPts val="2400"/>
              </a:spcBef>
            </a:pP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not now, please let me know when you feel ready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0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448550" cy="216279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Barrier: “My partner might get mad and make things worse”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5181599"/>
          </a:xfrm>
        </p:spPr>
        <p:txBody>
          <a:bodyPr/>
          <a:lstStyle/>
          <a:p>
            <a:pPr marL="0" indent="0">
              <a:spcBef>
                <a:spcPts val="1350"/>
              </a:spcBef>
              <a:buNone/>
            </a:pPr>
            <a:r>
              <a:rPr lang="en-US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</a:t>
            </a:r>
          </a:p>
          <a:p>
            <a:pPr>
              <a:spcBef>
                <a:spcPts val="2400"/>
              </a:spcBef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 see you’re worried about your partner getting mad.        This is a common concern</a:t>
            </a:r>
          </a:p>
          <a:p>
            <a:pPr>
              <a:spcBef>
                <a:spcPts val="2400"/>
              </a:spcBef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I’ll keep this strictly confidential.                                                 Check if your state requires this be reported</a:t>
            </a:r>
          </a:p>
          <a:p>
            <a:pPr>
              <a:spcBef>
                <a:spcPts val="2400"/>
              </a:spcBef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You’re right that doing something about the problem has risks. But so does doing nothing</a:t>
            </a:r>
          </a:p>
          <a:p>
            <a:pPr>
              <a:spcBef>
                <a:spcPts val="2400"/>
              </a:spcBef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Would you consider trying a program or counseling?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8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Child in the Room?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99" y="2293157"/>
            <a:ext cx="7886700" cy="3263504"/>
          </a:xfrm>
        </p:spPr>
        <p:txBody>
          <a:bodyPr>
            <a:noAutofit/>
          </a:bodyPr>
          <a:lstStyle/>
          <a:p>
            <a:pPr>
              <a:spcBef>
                <a:spcPts val="135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possible – child </a:t>
            </a:r>
            <a:r>
              <a:rPr lang="en-US" sz="28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the room</a:t>
            </a:r>
          </a:p>
          <a:p>
            <a:pPr>
              <a:spcBef>
                <a:spcPts val="135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35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If child in the room</a:t>
            </a:r>
          </a:p>
          <a:p>
            <a:pPr lvl="1">
              <a:spcBef>
                <a:spcPts val="135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 with general questions</a:t>
            </a:r>
          </a:p>
          <a:p>
            <a:pPr lvl="1">
              <a:spcBef>
                <a:spcPts val="135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sensitive to parent’s comfort level</a:t>
            </a:r>
          </a:p>
          <a:p>
            <a:pPr lvl="1">
              <a:spcBef>
                <a:spcPts val="135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scheduling private time to talk</a:t>
            </a:r>
          </a:p>
        </p:txBody>
      </p:sp>
    </p:spTree>
    <p:extLst>
      <p:ext uri="{BB962C8B-B14F-4D97-AF65-F5344CB8AC3E}">
        <p14:creationId xmlns:p14="http://schemas.microsoft.com/office/powerpoint/2010/main" val="2030806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Key Information to Provide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40055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 heard about the fighting at home</a:t>
            </a:r>
          </a:p>
          <a:p>
            <a:pPr>
              <a:spcBef>
                <a:spcPts val="24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I’m sorry this is happening to you and your family</a:t>
            </a:r>
          </a:p>
          <a:p>
            <a:pPr>
              <a:spcBef>
                <a:spcPts val="24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How does it make you feel?</a:t>
            </a:r>
          </a:p>
          <a:p>
            <a:pPr>
              <a:spcBef>
                <a:spcPts val="24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It’s not your fault</a:t>
            </a:r>
          </a:p>
          <a:p>
            <a:pPr>
              <a:spcBef>
                <a:spcPts val="24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If you feel unsafe, call 911, tell someone you trust</a:t>
            </a:r>
          </a:p>
          <a:p>
            <a:pPr>
              <a:spcBef>
                <a:spcPts val="240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I’m going to try to help make things better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 referral for a mental health evaluation</a:t>
            </a:r>
          </a:p>
        </p:txBody>
      </p:sp>
    </p:spTree>
    <p:extLst>
      <p:ext uri="{BB962C8B-B14F-4D97-AF65-F5344CB8AC3E}">
        <p14:creationId xmlns:p14="http://schemas.microsoft.com/office/powerpoint/2010/main" val="3209485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65201" cy="4952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Document all IPV assessments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aware that parents can access a child’s record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generic statement can indicate an IPV assessment, resources offered, per practice protocol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place with social work notes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list IPV as a diagnosis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</p:txBody>
      </p:sp>
      <p:pic>
        <p:nvPicPr>
          <p:cNvPr id="6152" name="Picture 8" descr="http://www.nuemd.com/sites/default/files/ehr_trai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18" y="4876799"/>
            <a:ext cx="2409053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07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03784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7375E"/>
                </a:solidFill>
              </a:rPr>
              <a:t>SEEK Parent Handout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BD77B-A6D5-4315-9D97-3C6C83E1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914400"/>
            <a:ext cx="4721967" cy="5648325"/>
          </a:xfrm>
          <a:prstGeom prst="rect">
            <a:avLst/>
          </a:prstGeom>
          <a:ln>
            <a:solidFill>
              <a:srgbClr val="17375E"/>
            </a:solidFill>
          </a:ln>
        </p:spPr>
      </p:pic>
    </p:spTree>
    <p:extLst>
      <p:ext uri="{BB962C8B-B14F-4D97-AF65-F5344CB8AC3E}">
        <p14:creationId xmlns:p14="http://schemas.microsoft.com/office/powerpoint/2010/main" val="3855405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28600"/>
            <a:ext cx="7886700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Referral to the Department of Social Services (DSS)?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752600"/>
            <a:ext cx="8621486" cy="406054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what point does child’s exposure to IPV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CM?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Overlap of IPV and CM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Psychological harm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450"/>
              </a:spcBef>
            </a:pPr>
            <a:r>
              <a:rPr lang="en-US" sz="2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State laws and agency policies vary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Whenever child exposed to IPV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Only if demonstrable harm, physical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Professional discretion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to DSS?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1816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5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Direct injury to the child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Potential for danger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Parent’s ability to plan for child’s safety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Support and connections to community resources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Aggravating factors?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Alternative steps: support, information, referral</a:t>
            </a:r>
          </a:p>
          <a:p>
            <a:pPr marL="0" indent="0">
              <a:buNone/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4" name="Picture 7" descr="j0078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4638"/>
            <a:ext cx="1524000" cy="2133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17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heoakstreatment.com/wp-content/uploads/4-motivational-interview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6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If a Referral is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Inform the (non-abusive) parent 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Give DSS specific info re. potential for danger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Offer parent resources</a:t>
            </a:r>
          </a:p>
          <a:p>
            <a:pPr>
              <a:spcBef>
                <a:spcPts val="12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 asking parent to refer himself/herself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 “failure to protect”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Offer to make referral with parent </a:t>
            </a:r>
          </a:p>
        </p:txBody>
      </p:sp>
    </p:spTree>
    <p:extLst>
      <p:ext uri="{BB962C8B-B14F-4D97-AF65-F5344CB8AC3E}">
        <p14:creationId xmlns:p14="http://schemas.microsoft.com/office/powerpoint/2010/main" val="21585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6624-13B9-49AC-8929-8B9417AC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Resources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D860-6FB3-4A04-A4FC-0E168F9F3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  <a:spcBef>
                <a:spcPts val="1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WomensLaw.org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legal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www.thehotline.org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National Domestic Violence Hotline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www.nctsn.org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The National Child Traumatic Stress Network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www.nationalcenterdvtraumamh.org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National Center on Domestic Violence, Trauma and Mental Health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www.rainn.org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the largest national anti-sexual violence organization</a:t>
            </a:r>
          </a:p>
          <a:p>
            <a:pPr marL="171450" indent="-171450">
              <a:lnSpc>
                <a:spcPct val="120000"/>
              </a:lnSpc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Legal Aid offices - free legal assistance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77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723339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0066"/>
                </a:solidFill>
              </a:rPr>
              <a:t>Thank you!</a:t>
            </a:r>
            <a:br>
              <a:rPr lang="en-US" b="1" dirty="0">
                <a:solidFill>
                  <a:srgbClr val="000099"/>
                </a:solidFill>
              </a:rPr>
            </a:br>
            <a:br>
              <a:rPr lang="en-US" sz="5025" dirty="0">
                <a:solidFill>
                  <a:srgbClr val="000099"/>
                </a:solidFill>
              </a:rPr>
            </a:br>
            <a:r>
              <a:rPr lang="en-US" sz="3675" b="1" dirty="0">
                <a:solidFill>
                  <a:srgbClr val="006666"/>
                </a:solidFill>
              </a:rPr>
              <a:t>www.SEEKwellbeing.org</a:t>
            </a:r>
            <a:br>
              <a:rPr lang="en-US" dirty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4000500"/>
            <a:ext cx="6858000" cy="18859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hdubowitz@som.umaryland.edu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5993"/>
            <a:ext cx="19978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cid:image001.jpg@01CC4ADB.A451A890">
            <a:extLst>
              <a:ext uri="{FF2B5EF4-FFF2-40B4-BE49-F238E27FC236}">
                <a16:creationId xmlns:a16="http://schemas.microsoft.com/office/drawing/2014/main" id="{D58433F6-EB19-718E-A863-C9FF23D0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6185"/>
            <a:ext cx="2509626" cy="6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682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375E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761547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Safety Plan – In My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8186166" cy="4953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000" b="1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some or all of these strategies: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 can change the locks on my doors and windows ASAP. Check your local jurisdiction for laws.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 can replace wooden doors with steel/metal doors.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 can install additional locks, window bars, poles to wedge against doors, and electronic security system.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 can install motion lights outside.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 will teach my children how to call me, 911 or a trusted person - if my partner takes them.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 will tell people who take care of my children that my partner is not permitted to pick them up.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I’ll inform my workplace if my partner shows up there.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 can inform ___ (neighbor) that my partner no longer lives with me; they should call the police if he is nearby.</a:t>
            </a:r>
          </a:p>
        </p:txBody>
      </p:sp>
    </p:spTree>
    <p:extLst>
      <p:ext uri="{BB962C8B-B14F-4D97-AF65-F5344CB8AC3E}">
        <p14:creationId xmlns:p14="http://schemas.microsoft.com/office/powerpoint/2010/main" val="758532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Safety Plan – With a Protection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will always carry a certified copy with me and keep a photocopy. 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will give my protection order to police departments in the community where I work and live. 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can get my protection order to describe all guns my partner may own and authorize a search for removal.</a:t>
            </a:r>
          </a:p>
          <a:p>
            <a:pPr>
              <a:spcBef>
                <a:spcPts val="24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Protective orders may stop physical abuse, but psychological abuse is still possible.  So, a protective order does not replace a safety plan.</a:t>
            </a:r>
          </a:p>
        </p:txBody>
      </p:sp>
    </p:spTree>
    <p:extLst>
      <p:ext uri="{BB962C8B-B14F-4D97-AF65-F5344CB8AC3E}">
        <p14:creationId xmlns:p14="http://schemas.microsoft.com/office/powerpoint/2010/main" val="2936539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2999" cy="99417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Safety Plan - During a Violent Incident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497741"/>
            <a:ext cx="8762998" cy="54066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000" b="1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some or all of these strategies: 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 have/decide to leave, I will go ______.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can tell _____ (neighbors) about the violence and ask them to 	call the police if they hear suspicious noises from my home. 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will use _____ as my code word so someone can call for help. 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will tell a trusted person my code word, so I can text them to call 911.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can teach my children to call 911 when I say my code word. 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situation is very serious, I can help calm him/her down. I have to protect myself until I/we are out of danger. 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 need to leave quickly, I will keep my purse ready in a specific place. </a:t>
            </a:r>
          </a:p>
          <a:p>
            <a:pPr marL="0" indent="0">
              <a:lnSpc>
                <a:spcPct val="120000"/>
              </a:lnSpc>
              <a:spcBef>
                <a:spcPts val="135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16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99417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Safety Plan – When Planning to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186166" cy="5410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None/>
            </a:pPr>
            <a:r>
              <a:rPr lang="en-US" sz="2200" b="1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some or all of these strategies: 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 will keep copies of important documents, keys, clothes and money at ____.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 will open a savings account by  __/__/__ , to increase my independence.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Other things I can do to increase my independence include: 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 will check with _______to see who would let me stay with them 	or lend me money. I’ll also check with a local shelter.</a:t>
            </a:r>
          </a:p>
          <a:p>
            <a:pPr lvl="1">
              <a:spcBef>
                <a:spcPts val="18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I plan to leave, I won’t tell my abuser in advance face-to-face, but I will call or leave a note from a safe place.</a:t>
            </a:r>
          </a:p>
          <a:p>
            <a:pPr lvl="0">
              <a:spcBef>
                <a:spcPts val="1800"/>
              </a:spcBef>
            </a:pP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lvl="1"/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WomensLaw.org - state legal information</a:t>
            </a:r>
          </a:p>
          <a:p>
            <a:pPr lvl="1"/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www.thehotline.org – National Domestic Violence Hotline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3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3CBE-ADB3-4F64-BC75-FF99288C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17375E"/>
                </a:solidFill>
              </a:rPr>
              <a:t>Why Use Motivational Interviewing (MI)?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0C78-25CA-4F50-AC79-BC2327658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Changing behavior is tough</a:t>
            </a:r>
          </a:p>
          <a:p>
            <a:pPr>
              <a:spcBef>
                <a:spcPts val="1800"/>
              </a:spcBef>
            </a:pPr>
            <a:r>
              <a:rPr lang="en-US" dirty="0"/>
              <a:t>Telling people what to do often doesn’t work</a:t>
            </a:r>
          </a:p>
          <a:p>
            <a:pPr>
              <a:spcBef>
                <a:spcPts val="1800"/>
              </a:spcBef>
            </a:pPr>
            <a:r>
              <a:rPr lang="en-US" dirty="0"/>
              <a:t>MI shown to be effective</a:t>
            </a:r>
          </a:p>
        </p:txBody>
      </p:sp>
    </p:spTree>
    <p:extLst>
      <p:ext uri="{BB962C8B-B14F-4D97-AF65-F5344CB8AC3E}">
        <p14:creationId xmlns:p14="http://schemas.microsoft.com/office/powerpoint/2010/main" val="397264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4AE7-0696-4145-9D38-162D27E6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375E"/>
                </a:solidFill>
              </a:rPr>
              <a:t>What is 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04B56-4CCD-46F1-8C3E-48F7922AB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Provider-centric </a:t>
            </a:r>
            <a:r>
              <a:rPr lang="en-US" dirty="0">
                <a:sym typeface="Wingdings" panose="05000000000000000000" pitchFamily="2" charset="2"/>
              </a:rPr>
              <a:t> patient-centered approach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Empathic, nonjudgmental, supportive   	empower parents to identify their goals, 	strengths, skills, barriers,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5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9C6E-5868-4CFE-8051-3B456FAB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375E"/>
                </a:solidFill>
              </a:rPr>
              <a:t>Core Principles of 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808A-30FF-4DA2-B0B9-0D173090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8316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A collaborative, compassionate culture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4 processes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 working relationship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Focusing on a problem to change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Exploring parent’s goals, barriers </a:t>
            </a:r>
            <a:r>
              <a:rPr lang="en-US" dirty="0">
                <a:sym typeface="Wingdings" panose="05000000000000000000" pitchFamily="2" charset="2"/>
              </a:rPr>
              <a:t> motivate change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ym typeface="Wingdings" panose="05000000000000000000" pitchFamily="2" charset="2"/>
              </a:rPr>
              <a:t>Planning the change</a:t>
            </a:r>
          </a:p>
          <a:p>
            <a:pPr>
              <a:spcBef>
                <a:spcPts val="1800"/>
              </a:spcBef>
            </a:pPr>
            <a:r>
              <a:rPr lang="en-US" dirty="0">
                <a:sym typeface="Wingdings" panose="05000000000000000000" pitchFamily="2" charset="2"/>
              </a:rPr>
              <a:t>Skills to understand and address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7375E"/>
                </a:solidFill>
              </a:rPr>
              <a:t>Core Components of Motivational Interviewing (MI)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876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008080"/>
                </a:solidFill>
              </a:rPr>
              <a:t>Collaboration</a:t>
            </a:r>
            <a:r>
              <a:rPr lang="en-US" sz="2800" dirty="0"/>
              <a:t> - a partnership that honors a parent’s expertise and perspective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008080"/>
                </a:solidFill>
              </a:rPr>
              <a:t>Exploring</a:t>
            </a:r>
            <a:r>
              <a:rPr lang="en-US" sz="2800" dirty="0"/>
              <a:t> a parent’s thoughts, feelings, behavior, motivations and barriers to change 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008080"/>
                </a:solidFill>
              </a:rPr>
              <a:t>Autonomy</a:t>
            </a:r>
            <a:r>
              <a:rPr lang="en-US" sz="2800" dirty="0"/>
              <a:t> - affirming a parent’s right and capacity for self-direction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Help parents identify </a:t>
            </a:r>
            <a:r>
              <a:rPr lang="en-US" sz="2800" b="1" dirty="0">
                <a:solidFill>
                  <a:srgbClr val="008080"/>
                </a:solidFill>
              </a:rPr>
              <a:t>their own </a:t>
            </a:r>
            <a:r>
              <a:rPr lang="en-US" sz="2800" dirty="0"/>
              <a:t>goals, behaviors to change, strengths, skills, and possible solutions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375E"/>
                </a:solidFill>
              </a:rPr>
              <a:t>Core Skills in 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458200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8080"/>
                </a:solidFill>
              </a:rPr>
              <a:t>Ask </a:t>
            </a:r>
            <a:r>
              <a:rPr lang="en-US" b="1" dirty="0">
                <a:solidFill>
                  <a:srgbClr val="008080"/>
                </a:solidFill>
              </a:rPr>
              <a:t>open-ended</a:t>
            </a:r>
            <a:r>
              <a:rPr lang="en-US" dirty="0">
                <a:solidFill>
                  <a:srgbClr val="008080"/>
                </a:solidFill>
              </a:rPr>
              <a:t> questions</a:t>
            </a:r>
          </a:p>
          <a:p>
            <a:pPr lvl="1">
              <a:spcBef>
                <a:spcPts val="1200"/>
              </a:spcBef>
            </a:pPr>
            <a:r>
              <a:rPr lang="en-US" sz="2400" i="1" dirty="0"/>
              <a:t>How do you feel about your drinking?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8080"/>
                </a:solidFill>
              </a:rPr>
              <a:t>Focus on strengths, </a:t>
            </a:r>
            <a:r>
              <a:rPr lang="en-US" b="1" dirty="0">
                <a:solidFill>
                  <a:srgbClr val="008080"/>
                </a:solidFill>
              </a:rPr>
              <a:t>affirm</a:t>
            </a:r>
            <a:r>
              <a:rPr lang="en-US" dirty="0"/>
              <a:t> </a:t>
            </a:r>
            <a:r>
              <a:rPr lang="en-US" dirty="0">
                <a:solidFill>
                  <a:srgbClr val="008080"/>
                </a:solidFill>
              </a:rPr>
              <a:t>the positives</a:t>
            </a:r>
          </a:p>
          <a:p>
            <a:pPr lvl="1">
              <a:spcBef>
                <a:spcPts val="1200"/>
              </a:spcBef>
            </a:pPr>
            <a:r>
              <a:rPr lang="en-US" sz="2400" i="1" dirty="0"/>
              <a:t>I see how much you care about ___!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8080"/>
                </a:solidFill>
              </a:rPr>
              <a:t>Reflection</a:t>
            </a:r>
            <a:r>
              <a:rPr lang="en-US" dirty="0"/>
              <a:t>: Mirror back the parent’s perspective</a:t>
            </a:r>
          </a:p>
          <a:p>
            <a:pPr lvl="1">
              <a:spcBef>
                <a:spcPts val="1200"/>
              </a:spcBef>
            </a:pPr>
            <a:r>
              <a:rPr lang="en-US" sz="2400" i="1" dirty="0"/>
              <a:t>I hear you that this is hard to do.</a:t>
            </a:r>
          </a:p>
        </p:txBody>
      </p:sp>
    </p:spTree>
    <p:extLst>
      <p:ext uri="{BB962C8B-B14F-4D97-AF65-F5344CB8AC3E}">
        <p14:creationId xmlns:p14="http://schemas.microsoft.com/office/powerpoint/2010/main" val="198057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375E"/>
                </a:solidFill>
              </a:rPr>
              <a:t>Core Skills in 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i="1" dirty="0"/>
              <a:t>On a scale of 1 to 10, how </a:t>
            </a:r>
            <a:r>
              <a:rPr lang="en-US" b="1" i="1" dirty="0">
                <a:solidFill>
                  <a:srgbClr val="008080"/>
                </a:solidFill>
              </a:rPr>
              <a:t>important</a:t>
            </a:r>
            <a:r>
              <a:rPr lang="en-US" i="1" dirty="0"/>
              <a:t> is it for you to change your (behavior)?</a:t>
            </a:r>
          </a:p>
          <a:p>
            <a:pPr lvl="1"/>
            <a:r>
              <a:rPr lang="en-US" dirty="0"/>
              <a:t>High: support; low: discuss why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i="1" dirty="0"/>
              <a:t>On a scale of 1 to 10, how </a:t>
            </a:r>
            <a:r>
              <a:rPr lang="en-US" b="1" i="1" dirty="0">
                <a:solidFill>
                  <a:srgbClr val="008080"/>
                </a:solidFill>
              </a:rPr>
              <a:t>confident</a:t>
            </a:r>
            <a:r>
              <a:rPr lang="en-US" i="1" dirty="0"/>
              <a:t> are you that you can change (behavior)?</a:t>
            </a:r>
          </a:p>
          <a:p>
            <a:pPr lvl="1"/>
            <a:r>
              <a:rPr lang="en-US" dirty="0"/>
              <a:t>High: support; low: address barriers</a:t>
            </a:r>
          </a:p>
        </p:txBody>
      </p:sp>
      <p:pic>
        <p:nvPicPr>
          <p:cNvPr id="1026" name="Picture 2" descr="https://thiswestcoastmommy.com/wp-content/uploads/2018/03/10-point-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90899"/>
            <a:ext cx="7620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B5E72FACEB14B8B9B7327EB6463AF" ma:contentTypeVersion="10" ma:contentTypeDescription="Create a new document." ma:contentTypeScope="" ma:versionID="fecc83c953ff88f97c6fac65ad89af28">
  <xsd:schema xmlns:xsd="http://www.w3.org/2001/XMLSchema" xmlns:xs="http://www.w3.org/2001/XMLSchema" xmlns:p="http://schemas.microsoft.com/office/2006/metadata/properties" xmlns:ns3="8f7a5dfb-21bf-413a-94f9-1801789e1c98" targetNamespace="http://schemas.microsoft.com/office/2006/metadata/properties" ma:root="true" ma:fieldsID="138abaf231055e653cc90bb1ab3df411" ns3:_="">
    <xsd:import namespace="8f7a5dfb-21bf-413a-94f9-1801789e1c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a5dfb-21bf-413a-94f9-1801789e1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D4D4BD-5420-44CB-B246-72ACC6ADF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a5dfb-21bf-413a-94f9-1801789e1c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4C0348-DC5C-46FF-A337-6DDED2CD0B77}">
  <ds:schemaRefs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8f7a5dfb-21bf-413a-94f9-1801789e1c9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1EE953C-51D3-4B34-BED3-903C28671B9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17009a6-20de-461a-8894-0312a395cac9}" enabled="0" method="" siteId="{717009a6-20de-461a-8894-0312a395cac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11270</TotalTime>
  <Words>2332</Words>
  <Application>Microsoft Office PowerPoint</Application>
  <PresentationFormat>On-screen Show (4:3)</PresentationFormat>
  <Paragraphs>308</Paragraphs>
  <Slides>37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Calibri</vt:lpstr>
      <vt:lpstr>Times New Roman</vt:lpstr>
      <vt:lpstr>Wingdings</vt:lpstr>
      <vt:lpstr>Office Theme</vt:lpstr>
      <vt:lpstr>A Safe Environment for Every Kid  SEEK MOC 4/PI Self-Directed Clinical Activity Webinar 2</vt:lpstr>
      <vt:lpstr>                    SEEK Materials – Webinar 2</vt:lpstr>
      <vt:lpstr>PowerPoint Presentation</vt:lpstr>
      <vt:lpstr>Why Use Motivational Interviewing (MI)?</vt:lpstr>
      <vt:lpstr>What is MI?</vt:lpstr>
      <vt:lpstr>Core Principles of MI</vt:lpstr>
      <vt:lpstr>Core Components of Motivational Interviewing (MI)</vt:lpstr>
      <vt:lpstr>Core Skills in MI</vt:lpstr>
      <vt:lpstr>Core Skills in MI</vt:lpstr>
      <vt:lpstr>Core Skills in MI</vt:lpstr>
      <vt:lpstr>Examples of Reframing our Approach</vt:lpstr>
      <vt:lpstr>Intimate Partner Violence (IPV)</vt:lpstr>
      <vt:lpstr>Background</vt:lpstr>
      <vt:lpstr>SEEK’s REAP Approach</vt:lpstr>
      <vt:lpstr>Preparing Your Practice</vt:lpstr>
      <vt:lpstr>PowerPoint Presentation</vt:lpstr>
      <vt:lpstr>General Pointers</vt:lpstr>
      <vt:lpstr>More General Pointers</vt:lpstr>
      <vt:lpstr>PowerPoint Presentation</vt:lpstr>
      <vt:lpstr>IPV: A Safety Plan</vt:lpstr>
      <vt:lpstr>IPV: A Safety Plan</vt:lpstr>
      <vt:lpstr>Barrier: “It’ll get better with time” </vt:lpstr>
      <vt:lpstr>Barrier: “My partner might get mad and make things worse”  </vt:lpstr>
      <vt:lpstr>Child in the Room?</vt:lpstr>
      <vt:lpstr>Key Information to Provide Children</vt:lpstr>
      <vt:lpstr>Documentation</vt:lpstr>
      <vt:lpstr>SEEK Parent Handout</vt:lpstr>
      <vt:lpstr>Referral to the Department of Social Services (DSS)? </vt:lpstr>
      <vt:lpstr>Referral to DSS?</vt:lpstr>
      <vt:lpstr>If a Referral is Made</vt:lpstr>
      <vt:lpstr>Resources</vt:lpstr>
      <vt:lpstr>Thank you!  www.SEEKwellbeing.org </vt:lpstr>
      <vt:lpstr>Appendix</vt:lpstr>
      <vt:lpstr>Safety Plan – In My Home</vt:lpstr>
      <vt:lpstr>Safety Plan – With a Protection Order</vt:lpstr>
      <vt:lpstr>Safety Plan - During a Violent Incident </vt:lpstr>
      <vt:lpstr>Safety Plan – When Planning to Leave</vt:lpstr>
    </vt:vector>
  </TitlesOfParts>
  <Company>UPI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Safe Environment for Every Kid SEEK MOC 4 - Webinar 1</dc:title>
  <dc:creator>hdubowit</dc:creator>
  <cp:lastModifiedBy>Dubowitz, Howard</cp:lastModifiedBy>
  <cp:revision>99</cp:revision>
  <dcterms:created xsi:type="dcterms:W3CDTF">2014-08-19T14:12:46Z</dcterms:created>
  <dcterms:modified xsi:type="dcterms:W3CDTF">2025-02-28T17:03:44Z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0x0101005E1B5E72FACEB14B8B9B7327EB6463AF</vt:lpwstr>
  </property>
</Properties>
</file>