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8"/>
  </p:notesMasterIdLst>
  <p:sldIdLst>
    <p:sldId id="1287" r:id="rId6"/>
    <p:sldId id="1308" r:id="rId7"/>
    <p:sldId id="292" r:id="rId8"/>
    <p:sldId id="272" r:id="rId9"/>
    <p:sldId id="1294" r:id="rId10"/>
    <p:sldId id="295" r:id="rId11"/>
    <p:sldId id="275" r:id="rId12"/>
    <p:sldId id="289" r:id="rId13"/>
    <p:sldId id="1305" r:id="rId14"/>
    <p:sldId id="1297" r:id="rId15"/>
    <p:sldId id="1274" r:id="rId16"/>
    <p:sldId id="1306" r:id="rId17"/>
    <p:sldId id="1278" r:id="rId18"/>
    <p:sldId id="1270" r:id="rId19"/>
    <p:sldId id="1271" r:id="rId20"/>
    <p:sldId id="1272" r:id="rId21"/>
    <p:sldId id="1289" r:id="rId22"/>
    <p:sldId id="1282" r:id="rId23"/>
    <p:sldId id="1300" r:id="rId24"/>
    <p:sldId id="1301" r:id="rId25"/>
    <p:sldId id="1292" r:id="rId26"/>
    <p:sldId id="1280" r:id="rId27"/>
    <p:sldId id="1281" r:id="rId28"/>
    <p:sldId id="1293" r:id="rId29"/>
    <p:sldId id="1298" r:id="rId30"/>
    <p:sldId id="1299" r:id="rId31"/>
    <p:sldId id="1302" r:id="rId32"/>
    <p:sldId id="1303" r:id="rId33"/>
    <p:sldId id="1291" r:id="rId34"/>
    <p:sldId id="1307" r:id="rId35"/>
    <p:sldId id="1309" r:id="rId36"/>
    <p:sldId id="1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anger, Rosemarie" initials="BR" lastIdx="12" clrIdx="1">
    <p:extLst>
      <p:ext uri="{19B8F6BF-5375-455C-9EA6-DF929625EA0E}">
        <p15:presenceInfo xmlns:p15="http://schemas.microsoft.com/office/powerpoint/2012/main" userId="S-1-5-21-1632836770-1910314338-1553874782-174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51" autoAdjust="0"/>
  </p:normalViewPr>
  <p:slideViewPr>
    <p:cSldViewPr snapToGrid="0">
      <p:cViewPr varScale="1">
        <p:scale>
          <a:sx n="79" d="100"/>
          <a:sy n="79" d="100"/>
        </p:scale>
        <p:origin x="120" y="8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03507170299364E-2"/>
          <c:y val="2.132079833835018E-2"/>
          <c:w val="0.94047282133211607"/>
          <c:h val="0.88030118552040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Follow-up</c:v>
                </c:pt>
                <c:pt idx="2">
                  <c:v>Sustain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5-430A-BA26-D3B12F633166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2375616"/>
        <c:axId val="1532376096"/>
      </c:lineChart>
      <c:catAx>
        <c:axId val="153237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376096"/>
        <c:crosses val="autoZero"/>
        <c:auto val="1"/>
        <c:lblAlgn val="ctr"/>
        <c:lblOffset val="100"/>
        <c:noMultiLvlLbl val="0"/>
      </c:catAx>
      <c:valAx>
        <c:axId val="153237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37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03507170299364E-2"/>
          <c:y val="2.132079833835018E-2"/>
          <c:w val="0.94047282133211607"/>
          <c:h val="0.88030118552040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Follow-up</c:v>
                </c:pt>
                <c:pt idx="2">
                  <c:v>Sustain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0.7</c:v>
                </c:pt>
                <c:pt idx="2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5-430A-BA26-D3B12F633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375616"/>
        <c:axId val="1532376096"/>
      </c:lineChart>
      <c:catAx>
        <c:axId val="153237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376096"/>
        <c:crosses val="autoZero"/>
        <c:auto val="0"/>
        <c:lblAlgn val="ctr"/>
        <c:lblOffset val="100"/>
        <c:noMultiLvlLbl val="0"/>
      </c:catAx>
      <c:valAx>
        <c:axId val="153237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</a:t>
                </a:r>
              </a:p>
            </c:rich>
          </c:tx>
          <c:layout>
            <c:manualLayout>
              <c:xMode val="edge"/>
              <c:yMode val="edge"/>
              <c:x val="2.4154589371980675E-3"/>
              <c:y val="0.44046428937490034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37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03507170299364E-2"/>
          <c:y val="2.132079833835018E-2"/>
          <c:w val="0.94047282133211607"/>
          <c:h val="0.88030118552040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Follow-up</c:v>
                </c:pt>
                <c:pt idx="2">
                  <c:v>Sustain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5-430A-BA26-D3B12F633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375616"/>
        <c:axId val="1532376096"/>
      </c:lineChart>
      <c:catAx>
        <c:axId val="153237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376096"/>
        <c:crosses val="autoZero"/>
        <c:auto val="1"/>
        <c:lblAlgn val="ctr"/>
        <c:lblOffset val="100"/>
        <c:noMultiLvlLbl val="0"/>
      </c:catAx>
      <c:valAx>
        <c:axId val="153237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37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03507170299364E-2"/>
          <c:y val="2.132079833835018E-2"/>
          <c:w val="0.94047282133211607"/>
          <c:h val="0.88030118552040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Follow-up</c:v>
                </c:pt>
                <c:pt idx="2">
                  <c:v>Sustain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0.85</c:v>
                </c:pt>
                <c:pt idx="2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5-430A-BA26-D3B12F633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375616"/>
        <c:axId val="1532376096"/>
      </c:lineChart>
      <c:catAx>
        <c:axId val="153237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376096"/>
        <c:crosses val="autoZero"/>
        <c:auto val="1"/>
        <c:lblAlgn val="ctr"/>
        <c:lblOffset val="100"/>
        <c:noMultiLvlLbl val="0"/>
      </c:catAx>
      <c:valAx>
        <c:axId val="153237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37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9922C-CD66-4CFF-AFC5-BCB7B0367B58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7EE50A-895F-496A-8AF0-0FF9AE992BFB}">
      <dgm:prSet phldrT="[Text]"/>
      <dgm:spPr/>
      <dgm:t>
        <a:bodyPr/>
        <a:lstStyle/>
        <a:p>
          <a:r>
            <a:rPr lang="en-US" b="0" dirty="0"/>
            <a:t> </a:t>
          </a:r>
          <a:r>
            <a:rPr lang="en-US" b="1" dirty="0"/>
            <a:t>Address social determinants of health, ACEs 	– health-related social needs</a:t>
          </a:r>
        </a:p>
      </dgm:t>
    </dgm:pt>
    <dgm:pt modelId="{2FCB8900-B324-4923-B735-09776104D243}" type="parTrans" cxnId="{82EDDF42-4475-439A-B11F-BF86042F23A3}">
      <dgm:prSet/>
      <dgm:spPr/>
      <dgm:t>
        <a:bodyPr/>
        <a:lstStyle/>
        <a:p>
          <a:endParaRPr lang="en-US"/>
        </a:p>
      </dgm:t>
    </dgm:pt>
    <dgm:pt modelId="{E29646A6-9663-47A7-92A2-6DB4F15CAE68}" type="sibTrans" cxnId="{82EDDF42-4475-439A-B11F-BF86042F23A3}">
      <dgm:prSet/>
      <dgm:spPr/>
      <dgm:t>
        <a:bodyPr/>
        <a:lstStyle/>
        <a:p>
          <a:endParaRPr lang="en-US"/>
        </a:p>
      </dgm:t>
    </dgm:pt>
    <dgm:pt modelId="{F53FA750-6995-4157-A1F6-E525DD0B89CC}">
      <dgm:prSet phldrT="[Text]"/>
      <dgm:spPr/>
      <dgm:t>
        <a:bodyPr/>
        <a:lstStyle/>
        <a:p>
          <a:r>
            <a:rPr lang="en-US" dirty="0"/>
            <a:t>  </a:t>
          </a:r>
          <a:r>
            <a:rPr lang="en-US" b="1" dirty="0"/>
            <a:t>Support parents and parenting</a:t>
          </a:r>
        </a:p>
      </dgm:t>
    </dgm:pt>
    <dgm:pt modelId="{10469F48-EE38-4C55-B691-3DA86A309318}" type="parTrans" cxnId="{1D7FF374-BA26-4CA8-B21B-87AF1DA41CE9}">
      <dgm:prSet/>
      <dgm:spPr/>
      <dgm:t>
        <a:bodyPr/>
        <a:lstStyle/>
        <a:p>
          <a:endParaRPr lang="en-US"/>
        </a:p>
      </dgm:t>
    </dgm:pt>
    <dgm:pt modelId="{9F06BDE6-82F8-489E-AD1B-A2FE93E30D78}" type="sibTrans" cxnId="{1D7FF374-BA26-4CA8-B21B-87AF1DA41CE9}">
      <dgm:prSet/>
      <dgm:spPr/>
      <dgm:t>
        <a:bodyPr/>
        <a:lstStyle/>
        <a:p>
          <a:endParaRPr lang="en-US"/>
        </a:p>
      </dgm:t>
    </dgm:pt>
    <dgm:pt modelId="{5318C896-7F65-433F-962F-4257B02B941A}">
      <dgm:prSet phldrT="[Text]"/>
      <dgm:spPr>
        <a:solidFill>
          <a:srgbClr val="008080"/>
        </a:solidFill>
      </dgm:spPr>
      <dgm:t>
        <a:bodyPr/>
        <a:lstStyle/>
        <a:p>
          <a:r>
            <a:rPr lang="en-US" dirty="0"/>
            <a:t>   </a:t>
          </a:r>
          <a:r>
            <a:rPr lang="en-US" b="1" dirty="0"/>
            <a:t>Prevent child maltreatment (CM)</a:t>
          </a:r>
        </a:p>
      </dgm:t>
    </dgm:pt>
    <dgm:pt modelId="{B1F240F2-41C6-4BF8-9627-978D19C316F8}" type="parTrans" cxnId="{04F428BB-EEB0-4959-9D28-81DBB6F41F3E}">
      <dgm:prSet/>
      <dgm:spPr/>
      <dgm:t>
        <a:bodyPr/>
        <a:lstStyle/>
        <a:p>
          <a:endParaRPr lang="en-US"/>
        </a:p>
      </dgm:t>
    </dgm:pt>
    <dgm:pt modelId="{CFEF7C40-AC40-4DDB-8B7D-2FB6DEF1A32F}" type="sibTrans" cxnId="{04F428BB-EEB0-4959-9D28-81DBB6F41F3E}">
      <dgm:prSet/>
      <dgm:spPr/>
      <dgm:t>
        <a:bodyPr/>
        <a:lstStyle/>
        <a:p>
          <a:endParaRPr lang="en-US"/>
        </a:p>
      </dgm:t>
    </dgm:pt>
    <dgm:pt modelId="{3703CFF2-45BF-416B-A51B-CA45A8ACF2CD}">
      <dgm:prSet/>
      <dgm:spPr/>
      <dgm:t>
        <a:bodyPr/>
        <a:lstStyle/>
        <a:p>
          <a:r>
            <a:rPr lang="en-US" b="1" dirty="0"/>
            <a:t>  Promote children’s health, wellbeing</a:t>
          </a:r>
        </a:p>
        <a:p>
          <a:r>
            <a:rPr lang="en-US" b="1" dirty="0"/>
            <a:t>      development and safety</a:t>
          </a:r>
        </a:p>
      </dgm:t>
    </dgm:pt>
    <dgm:pt modelId="{49AAE208-9097-4352-8D87-39739BDCA493}" type="parTrans" cxnId="{4E499E96-E465-48BF-B80C-31F2C9DE6CD1}">
      <dgm:prSet/>
      <dgm:spPr/>
      <dgm:t>
        <a:bodyPr/>
        <a:lstStyle/>
        <a:p>
          <a:endParaRPr lang="en-US"/>
        </a:p>
      </dgm:t>
    </dgm:pt>
    <dgm:pt modelId="{3E41A59A-C427-4EF3-9B55-B5796BEBBFB3}" type="sibTrans" cxnId="{4E499E96-E465-48BF-B80C-31F2C9DE6CD1}">
      <dgm:prSet/>
      <dgm:spPr/>
      <dgm:t>
        <a:bodyPr/>
        <a:lstStyle/>
        <a:p>
          <a:endParaRPr lang="en-US"/>
        </a:p>
      </dgm:t>
    </dgm:pt>
    <dgm:pt modelId="{6696D14F-4B7E-4B01-9920-6E4294732909}">
      <dgm:prSet/>
      <dgm:spPr/>
      <dgm:t>
        <a:bodyPr/>
        <a:lstStyle/>
        <a:p>
          <a:r>
            <a:rPr lang="en-US" dirty="0"/>
            <a:t>  </a:t>
          </a:r>
          <a:r>
            <a:rPr lang="en-US" b="1" dirty="0"/>
            <a:t>Strengthen families</a:t>
          </a:r>
        </a:p>
      </dgm:t>
    </dgm:pt>
    <dgm:pt modelId="{3CD394A1-D345-4037-B523-81E6CCBB46E3}" type="parTrans" cxnId="{3CE66D7D-698A-4E68-9769-938FC4A143EB}">
      <dgm:prSet/>
      <dgm:spPr/>
      <dgm:t>
        <a:bodyPr/>
        <a:lstStyle/>
        <a:p>
          <a:endParaRPr lang="en-US"/>
        </a:p>
      </dgm:t>
    </dgm:pt>
    <dgm:pt modelId="{7E39DE54-A0A0-4527-B1B5-77507EEAB9B0}" type="sibTrans" cxnId="{3CE66D7D-698A-4E68-9769-938FC4A143EB}">
      <dgm:prSet/>
      <dgm:spPr/>
      <dgm:t>
        <a:bodyPr/>
        <a:lstStyle/>
        <a:p>
          <a:endParaRPr lang="en-US"/>
        </a:p>
      </dgm:t>
    </dgm:pt>
    <dgm:pt modelId="{886CA17C-A3B3-4BD5-899A-AC1FE4A08C40}" type="pres">
      <dgm:prSet presAssocID="{7399922C-CD66-4CFF-AFC5-BCB7B0367B58}" presName="outerComposite" presStyleCnt="0">
        <dgm:presLayoutVars>
          <dgm:chMax val="5"/>
          <dgm:dir/>
          <dgm:resizeHandles val="exact"/>
        </dgm:presLayoutVars>
      </dgm:prSet>
      <dgm:spPr/>
    </dgm:pt>
    <dgm:pt modelId="{9289BEFC-8D9D-44AC-BF63-68D9C3AE4083}" type="pres">
      <dgm:prSet presAssocID="{7399922C-CD66-4CFF-AFC5-BCB7B0367B58}" presName="dummyMaxCanvas" presStyleCnt="0">
        <dgm:presLayoutVars/>
      </dgm:prSet>
      <dgm:spPr/>
    </dgm:pt>
    <dgm:pt modelId="{9F4663E9-08C8-40DB-9D3B-C91FC21B68E7}" type="pres">
      <dgm:prSet presAssocID="{7399922C-CD66-4CFF-AFC5-BCB7B0367B58}" presName="FiveNodes_1" presStyleLbl="node1" presStyleIdx="0" presStyleCnt="5" custScaleX="106060">
        <dgm:presLayoutVars>
          <dgm:bulletEnabled val="1"/>
        </dgm:presLayoutVars>
      </dgm:prSet>
      <dgm:spPr/>
    </dgm:pt>
    <dgm:pt modelId="{450B5DDD-3EDF-4B78-94AF-51EB145EC28B}" type="pres">
      <dgm:prSet presAssocID="{7399922C-CD66-4CFF-AFC5-BCB7B0367B58}" presName="FiveNodes_2" presStyleLbl="node1" presStyleIdx="1" presStyleCnt="5">
        <dgm:presLayoutVars>
          <dgm:bulletEnabled val="1"/>
        </dgm:presLayoutVars>
      </dgm:prSet>
      <dgm:spPr/>
    </dgm:pt>
    <dgm:pt modelId="{0F1E87A1-EC3D-40DB-9025-61BC6A804926}" type="pres">
      <dgm:prSet presAssocID="{7399922C-CD66-4CFF-AFC5-BCB7B0367B58}" presName="FiveNodes_3" presStyleLbl="node1" presStyleIdx="2" presStyleCnt="5">
        <dgm:presLayoutVars>
          <dgm:bulletEnabled val="1"/>
        </dgm:presLayoutVars>
      </dgm:prSet>
      <dgm:spPr/>
    </dgm:pt>
    <dgm:pt modelId="{8E324A0F-960D-4ADD-BF8C-1F4A3E014291}" type="pres">
      <dgm:prSet presAssocID="{7399922C-CD66-4CFF-AFC5-BCB7B0367B58}" presName="FiveNodes_4" presStyleLbl="node1" presStyleIdx="3" presStyleCnt="5" custScaleX="94964">
        <dgm:presLayoutVars>
          <dgm:bulletEnabled val="1"/>
        </dgm:presLayoutVars>
      </dgm:prSet>
      <dgm:spPr/>
    </dgm:pt>
    <dgm:pt modelId="{0004FED9-9D57-4965-B2EC-D6949E2C70A3}" type="pres">
      <dgm:prSet presAssocID="{7399922C-CD66-4CFF-AFC5-BCB7B0367B58}" presName="FiveNodes_5" presStyleLbl="node1" presStyleIdx="4" presStyleCnt="5">
        <dgm:presLayoutVars>
          <dgm:bulletEnabled val="1"/>
        </dgm:presLayoutVars>
      </dgm:prSet>
      <dgm:spPr/>
    </dgm:pt>
    <dgm:pt modelId="{8EF9EC84-F67C-4B0C-98DA-C96E0CBF60D3}" type="pres">
      <dgm:prSet presAssocID="{7399922C-CD66-4CFF-AFC5-BCB7B0367B58}" presName="FiveConn_1-2" presStyleLbl="fgAccFollowNode1" presStyleIdx="0" presStyleCnt="4">
        <dgm:presLayoutVars>
          <dgm:bulletEnabled val="1"/>
        </dgm:presLayoutVars>
      </dgm:prSet>
      <dgm:spPr/>
    </dgm:pt>
    <dgm:pt modelId="{3C3B53BC-C78C-40AE-BD89-F25AC093CCEE}" type="pres">
      <dgm:prSet presAssocID="{7399922C-CD66-4CFF-AFC5-BCB7B0367B58}" presName="FiveConn_2-3" presStyleLbl="fgAccFollowNode1" presStyleIdx="1" presStyleCnt="4">
        <dgm:presLayoutVars>
          <dgm:bulletEnabled val="1"/>
        </dgm:presLayoutVars>
      </dgm:prSet>
      <dgm:spPr/>
    </dgm:pt>
    <dgm:pt modelId="{B30C4FCF-AF99-4C0F-8EBF-110792BAA937}" type="pres">
      <dgm:prSet presAssocID="{7399922C-CD66-4CFF-AFC5-BCB7B0367B58}" presName="FiveConn_3-4" presStyleLbl="fgAccFollowNode1" presStyleIdx="2" presStyleCnt="4">
        <dgm:presLayoutVars>
          <dgm:bulletEnabled val="1"/>
        </dgm:presLayoutVars>
      </dgm:prSet>
      <dgm:spPr/>
    </dgm:pt>
    <dgm:pt modelId="{BA8C3ABE-49E2-4780-864A-BDD65A3FE6A3}" type="pres">
      <dgm:prSet presAssocID="{7399922C-CD66-4CFF-AFC5-BCB7B0367B58}" presName="FiveConn_4-5" presStyleLbl="fgAccFollowNode1" presStyleIdx="3" presStyleCnt="4">
        <dgm:presLayoutVars>
          <dgm:bulletEnabled val="1"/>
        </dgm:presLayoutVars>
      </dgm:prSet>
      <dgm:spPr/>
    </dgm:pt>
    <dgm:pt modelId="{8B665A77-757B-4ADC-8317-CFAA38E59451}" type="pres">
      <dgm:prSet presAssocID="{7399922C-CD66-4CFF-AFC5-BCB7B0367B58}" presName="FiveNodes_1_text" presStyleLbl="node1" presStyleIdx="4" presStyleCnt="5">
        <dgm:presLayoutVars>
          <dgm:bulletEnabled val="1"/>
        </dgm:presLayoutVars>
      </dgm:prSet>
      <dgm:spPr/>
    </dgm:pt>
    <dgm:pt modelId="{1108A9C0-2037-4F2A-905E-6B8329D3198C}" type="pres">
      <dgm:prSet presAssocID="{7399922C-CD66-4CFF-AFC5-BCB7B0367B58}" presName="FiveNodes_2_text" presStyleLbl="node1" presStyleIdx="4" presStyleCnt="5">
        <dgm:presLayoutVars>
          <dgm:bulletEnabled val="1"/>
        </dgm:presLayoutVars>
      </dgm:prSet>
      <dgm:spPr/>
    </dgm:pt>
    <dgm:pt modelId="{3B4963E7-50CE-41B3-BBF0-FA35C500DF09}" type="pres">
      <dgm:prSet presAssocID="{7399922C-CD66-4CFF-AFC5-BCB7B0367B58}" presName="FiveNodes_3_text" presStyleLbl="node1" presStyleIdx="4" presStyleCnt="5">
        <dgm:presLayoutVars>
          <dgm:bulletEnabled val="1"/>
        </dgm:presLayoutVars>
      </dgm:prSet>
      <dgm:spPr/>
    </dgm:pt>
    <dgm:pt modelId="{3297D296-6337-4CE2-87DD-25DF8550FA49}" type="pres">
      <dgm:prSet presAssocID="{7399922C-CD66-4CFF-AFC5-BCB7B0367B58}" presName="FiveNodes_4_text" presStyleLbl="node1" presStyleIdx="4" presStyleCnt="5">
        <dgm:presLayoutVars>
          <dgm:bulletEnabled val="1"/>
        </dgm:presLayoutVars>
      </dgm:prSet>
      <dgm:spPr/>
    </dgm:pt>
    <dgm:pt modelId="{1F45EBBE-EC91-44E8-A8BB-D7383E2C332A}" type="pres">
      <dgm:prSet presAssocID="{7399922C-CD66-4CFF-AFC5-BCB7B0367B5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01AB90F-FC8E-4DB2-B759-FF8C185BCA15}" type="presOf" srcId="{6696D14F-4B7E-4B01-9920-6E4294732909}" destId="{0F1E87A1-EC3D-40DB-9025-61BC6A804926}" srcOrd="0" destOrd="0" presId="urn:microsoft.com/office/officeart/2005/8/layout/vProcess5"/>
    <dgm:cxn modelId="{9EE9B515-C719-4517-9B7B-C5EC11B2EB2B}" type="presOf" srcId="{E29646A6-9663-47A7-92A2-6DB4F15CAE68}" destId="{8EF9EC84-F67C-4B0C-98DA-C96E0CBF60D3}" srcOrd="0" destOrd="0" presId="urn:microsoft.com/office/officeart/2005/8/layout/vProcess5"/>
    <dgm:cxn modelId="{EF991A1B-7B42-425A-B5DD-0DA8560039C7}" type="presOf" srcId="{F53FA750-6995-4157-A1F6-E525DD0B89CC}" destId="{1108A9C0-2037-4F2A-905E-6B8329D3198C}" srcOrd="1" destOrd="0" presId="urn:microsoft.com/office/officeart/2005/8/layout/vProcess5"/>
    <dgm:cxn modelId="{50560F31-F1DF-4540-8DEF-2AA79065DF97}" type="presOf" srcId="{3703CFF2-45BF-416B-A51B-CA45A8ACF2CD}" destId="{3297D296-6337-4CE2-87DD-25DF8550FA49}" srcOrd="1" destOrd="0" presId="urn:microsoft.com/office/officeart/2005/8/layout/vProcess5"/>
    <dgm:cxn modelId="{82EDDF42-4475-439A-B11F-BF86042F23A3}" srcId="{7399922C-CD66-4CFF-AFC5-BCB7B0367B58}" destId="{647EE50A-895F-496A-8AF0-0FF9AE992BFB}" srcOrd="0" destOrd="0" parTransId="{2FCB8900-B324-4923-B735-09776104D243}" sibTransId="{E29646A6-9663-47A7-92A2-6DB4F15CAE68}"/>
    <dgm:cxn modelId="{1D7FF374-BA26-4CA8-B21B-87AF1DA41CE9}" srcId="{7399922C-CD66-4CFF-AFC5-BCB7B0367B58}" destId="{F53FA750-6995-4157-A1F6-E525DD0B89CC}" srcOrd="1" destOrd="0" parTransId="{10469F48-EE38-4C55-B691-3DA86A309318}" sibTransId="{9F06BDE6-82F8-489E-AD1B-A2FE93E30D78}"/>
    <dgm:cxn modelId="{77300376-03DC-4BF7-BC1E-36C8EAA8A9CF}" type="presOf" srcId="{7399922C-CD66-4CFF-AFC5-BCB7B0367B58}" destId="{886CA17C-A3B3-4BD5-899A-AC1FE4A08C40}" srcOrd="0" destOrd="0" presId="urn:microsoft.com/office/officeart/2005/8/layout/vProcess5"/>
    <dgm:cxn modelId="{77578557-D7FB-4B21-A296-22C302FE9194}" type="presOf" srcId="{F53FA750-6995-4157-A1F6-E525DD0B89CC}" destId="{450B5DDD-3EDF-4B78-94AF-51EB145EC28B}" srcOrd="0" destOrd="0" presId="urn:microsoft.com/office/officeart/2005/8/layout/vProcess5"/>
    <dgm:cxn modelId="{3CE66D7D-698A-4E68-9769-938FC4A143EB}" srcId="{7399922C-CD66-4CFF-AFC5-BCB7B0367B58}" destId="{6696D14F-4B7E-4B01-9920-6E4294732909}" srcOrd="2" destOrd="0" parTransId="{3CD394A1-D345-4037-B523-81E6CCBB46E3}" sibTransId="{7E39DE54-A0A0-4527-B1B5-77507EEAB9B0}"/>
    <dgm:cxn modelId="{B5B09890-4008-4B7E-BBDC-97BC435EE931}" type="presOf" srcId="{3E41A59A-C427-4EF3-9B55-B5796BEBBFB3}" destId="{BA8C3ABE-49E2-4780-864A-BDD65A3FE6A3}" srcOrd="0" destOrd="0" presId="urn:microsoft.com/office/officeart/2005/8/layout/vProcess5"/>
    <dgm:cxn modelId="{4E499E96-E465-48BF-B80C-31F2C9DE6CD1}" srcId="{7399922C-CD66-4CFF-AFC5-BCB7B0367B58}" destId="{3703CFF2-45BF-416B-A51B-CA45A8ACF2CD}" srcOrd="3" destOrd="0" parTransId="{49AAE208-9097-4352-8D87-39739BDCA493}" sibTransId="{3E41A59A-C427-4EF3-9B55-B5796BEBBFB3}"/>
    <dgm:cxn modelId="{581CF4A3-20ED-4EBD-84DC-DA41D3B045A3}" type="presOf" srcId="{7E39DE54-A0A0-4527-B1B5-77507EEAB9B0}" destId="{B30C4FCF-AF99-4C0F-8EBF-110792BAA937}" srcOrd="0" destOrd="0" presId="urn:microsoft.com/office/officeart/2005/8/layout/vProcess5"/>
    <dgm:cxn modelId="{04F428BB-EEB0-4959-9D28-81DBB6F41F3E}" srcId="{7399922C-CD66-4CFF-AFC5-BCB7B0367B58}" destId="{5318C896-7F65-433F-962F-4257B02B941A}" srcOrd="4" destOrd="0" parTransId="{B1F240F2-41C6-4BF8-9627-978D19C316F8}" sibTransId="{CFEF7C40-AC40-4DDB-8B7D-2FB6DEF1A32F}"/>
    <dgm:cxn modelId="{943756D0-9E71-4DCE-ADD9-0150D481F9E7}" type="presOf" srcId="{647EE50A-895F-496A-8AF0-0FF9AE992BFB}" destId="{9F4663E9-08C8-40DB-9D3B-C91FC21B68E7}" srcOrd="0" destOrd="0" presId="urn:microsoft.com/office/officeart/2005/8/layout/vProcess5"/>
    <dgm:cxn modelId="{4B958AD0-A7E6-4A71-9D2D-F78BFB414444}" type="presOf" srcId="{5318C896-7F65-433F-962F-4257B02B941A}" destId="{0004FED9-9D57-4965-B2EC-D6949E2C70A3}" srcOrd="0" destOrd="0" presId="urn:microsoft.com/office/officeart/2005/8/layout/vProcess5"/>
    <dgm:cxn modelId="{BD3523D9-B375-4824-9C95-7A583F75A888}" type="presOf" srcId="{647EE50A-895F-496A-8AF0-0FF9AE992BFB}" destId="{8B665A77-757B-4ADC-8317-CFAA38E59451}" srcOrd="1" destOrd="0" presId="urn:microsoft.com/office/officeart/2005/8/layout/vProcess5"/>
    <dgm:cxn modelId="{4319A9DF-341E-4B8F-B70F-C99C7BC4DBFD}" type="presOf" srcId="{5318C896-7F65-433F-962F-4257B02B941A}" destId="{1F45EBBE-EC91-44E8-A8BB-D7383E2C332A}" srcOrd="1" destOrd="0" presId="urn:microsoft.com/office/officeart/2005/8/layout/vProcess5"/>
    <dgm:cxn modelId="{68C9DAE5-07B0-40A0-8078-7167DC65C25F}" type="presOf" srcId="{6696D14F-4B7E-4B01-9920-6E4294732909}" destId="{3B4963E7-50CE-41B3-BBF0-FA35C500DF09}" srcOrd="1" destOrd="0" presId="urn:microsoft.com/office/officeart/2005/8/layout/vProcess5"/>
    <dgm:cxn modelId="{3EC164EB-163A-4C1B-8D94-8E5B8446DB05}" type="presOf" srcId="{3703CFF2-45BF-416B-A51B-CA45A8ACF2CD}" destId="{8E324A0F-960D-4ADD-BF8C-1F4A3E014291}" srcOrd="0" destOrd="0" presId="urn:microsoft.com/office/officeart/2005/8/layout/vProcess5"/>
    <dgm:cxn modelId="{A0B649FB-ADC2-4826-82F8-77FE064B1FCC}" type="presOf" srcId="{9F06BDE6-82F8-489E-AD1B-A2FE93E30D78}" destId="{3C3B53BC-C78C-40AE-BD89-F25AC093CCEE}" srcOrd="0" destOrd="0" presId="urn:microsoft.com/office/officeart/2005/8/layout/vProcess5"/>
    <dgm:cxn modelId="{91018FEF-9495-4F0D-AEB5-252583529269}" type="presParOf" srcId="{886CA17C-A3B3-4BD5-899A-AC1FE4A08C40}" destId="{9289BEFC-8D9D-44AC-BF63-68D9C3AE4083}" srcOrd="0" destOrd="0" presId="urn:microsoft.com/office/officeart/2005/8/layout/vProcess5"/>
    <dgm:cxn modelId="{887545C7-F1C4-477C-8B8B-1F434949B454}" type="presParOf" srcId="{886CA17C-A3B3-4BD5-899A-AC1FE4A08C40}" destId="{9F4663E9-08C8-40DB-9D3B-C91FC21B68E7}" srcOrd="1" destOrd="0" presId="urn:microsoft.com/office/officeart/2005/8/layout/vProcess5"/>
    <dgm:cxn modelId="{45C3AE1A-51BF-452C-850D-90C9ED30E609}" type="presParOf" srcId="{886CA17C-A3B3-4BD5-899A-AC1FE4A08C40}" destId="{450B5DDD-3EDF-4B78-94AF-51EB145EC28B}" srcOrd="2" destOrd="0" presId="urn:microsoft.com/office/officeart/2005/8/layout/vProcess5"/>
    <dgm:cxn modelId="{64607470-B88A-4C09-A63B-CE1492C71043}" type="presParOf" srcId="{886CA17C-A3B3-4BD5-899A-AC1FE4A08C40}" destId="{0F1E87A1-EC3D-40DB-9025-61BC6A804926}" srcOrd="3" destOrd="0" presId="urn:microsoft.com/office/officeart/2005/8/layout/vProcess5"/>
    <dgm:cxn modelId="{EBDA534C-F010-459D-96EE-2F71D24FE9FD}" type="presParOf" srcId="{886CA17C-A3B3-4BD5-899A-AC1FE4A08C40}" destId="{8E324A0F-960D-4ADD-BF8C-1F4A3E014291}" srcOrd="4" destOrd="0" presId="urn:microsoft.com/office/officeart/2005/8/layout/vProcess5"/>
    <dgm:cxn modelId="{3411FA02-3B1B-480F-AF21-1901501183F4}" type="presParOf" srcId="{886CA17C-A3B3-4BD5-899A-AC1FE4A08C40}" destId="{0004FED9-9D57-4965-B2EC-D6949E2C70A3}" srcOrd="5" destOrd="0" presId="urn:microsoft.com/office/officeart/2005/8/layout/vProcess5"/>
    <dgm:cxn modelId="{7A373769-63A6-491B-9F55-F3DF8E8A949E}" type="presParOf" srcId="{886CA17C-A3B3-4BD5-899A-AC1FE4A08C40}" destId="{8EF9EC84-F67C-4B0C-98DA-C96E0CBF60D3}" srcOrd="6" destOrd="0" presId="urn:microsoft.com/office/officeart/2005/8/layout/vProcess5"/>
    <dgm:cxn modelId="{3DB2A6FC-F89B-48AB-87F7-F27351915BB0}" type="presParOf" srcId="{886CA17C-A3B3-4BD5-899A-AC1FE4A08C40}" destId="{3C3B53BC-C78C-40AE-BD89-F25AC093CCEE}" srcOrd="7" destOrd="0" presId="urn:microsoft.com/office/officeart/2005/8/layout/vProcess5"/>
    <dgm:cxn modelId="{986E0F18-42C5-4AB9-ACAB-AC0E339895EB}" type="presParOf" srcId="{886CA17C-A3B3-4BD5-899A-AC1FE4A08C40}" destId="{B30C4FCF-AF99-4C0F-8EBF-110792BAA937}" srcOrd="8" destOrd="0" presId="urn:microsoft.com/office/officeart/2005/8/layout/vProcess5"/>
    <dgm:cxn modelId="{ABF9F3B6-4C4F-43D9-BC3C-A8F27F6332BD}" type="presParOf" srcId="{886CA17C-A3B3-4BD5-899A-AC1FE4A08C40}" destId="{BA8C3ABE-49E2-4780-864A-BDD65A3FE6A3}" srcOrd="9" destOrd="0" presId="urn:microsoft.com/office/officeart/2005/8/layout/vProcess5"/>
    <dgm:cxn modelId="{7F9BE370-BCF5-4E02-8776-A88BC1B4072F}" type="presParOf" srcId="{886CA17C-A3B3-4BD5-899A-AC1FE4A08C40}" destId="{8B665A77-757B-4ADC-8317-CFAA38E59451}" srcOrd="10" destOrd="0" presId="urn:microsoft.com/office/officeart/2005/8/layout/vProcess5"/>
    <dgm:cxn modelId="{2FE0ADEE-75AF-4DE7-B2D3-42D1643ED4A7}" type="presParOf" srcId="{886CA17C-A3B3-4BD5-899A-AC1FE4A08C40}" destId="{1108A9C0-2037-4F2A-905E-6B8329D3198C}" srcOrd="11" destOrd="0" presId="urn:microsoft.com/office/officeart/2005/8/layout/vProcess5"/>
    <dgm:cxn modelId="{7ABA0769-5B24-4F17-9FB6-82BBCB3D4F20}" type="presParOf" srcId="{886CA17C-A3B3-4BD5-899A-AC1FE4A08C40}" destId="{3B4963E7-50CE-41B3-BBF0-FA35C500DF09}" srcOrd="12" destOrd="0" presId="urn:microsoft.com/office/officeart/2005/8/layout/vProcess5"/>
    <dgm:cxn modelId="{C6A10F06-8986-4900-BE46-26459DF6A403}" type="presParOf" srcId="{886CA17C-A3B3-4BD5-899A-AC1FE4A08C40}" destId="{3297D296-6337-4CE2-87DD-25DF8550FA49}" srcOrd="13" destOrd="0" presId="urn:microsoft.com/office/officeart/2005/8/layout/vProcess5"/>
    <dgm:cxn modelId="{76929BED-6D50-4591-A7BD-DD2E8986A54B}" type="presParOf" srcId="{886CA17C-A3B3-4BD5-899A-AC1FE4A08C40}" destId="{1F45EBBE-EC91-44E8-A8BB-D7383E2C332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46879-21BF-41D3-AD86-212CDD6696C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5DE163-25CE-43E4-858D-DF65A7D62A02}">
      <dgm:prSet phldrT="[Text]"/>
      <dgm:spPr/>
      <dgm:t>
        <a:bodyPr/>
        <a:lstStyle/>
        <a:p>
          <a:r>
            <a:rPr lang="en-US" b="1" dirty="0"/>
            <a:t>SEEK PCP training</a:t>
          </a:r>
        </a:p>
      </dgm:t>
    </dgm:pt>
    <dgm:pt modelId="{98601A42-09C4-44C2-B229-8C39E47CC1E8}" type="parTrans" cxnId="{8A18F1CC-7F3A-45CB-B51F-712588EFF144}">
      <dgm:prSet/>
      <dgm:spPr/>
      <dgm:t>
        <a:bodyPr/>
        <a:lstStyle/>
        <a:p>
          <a:endParaRPr lang="en-US"/>
        </a:p>
      </dgm:t>
    </dgm:pt>
    <dgm:pt modelId="{40C6A994-2C64-4ED5-BD02-AAF1EA05C81B}" type="sibTrans" cxnId="{8A18F1CC-7F3A-45CB-B51F-712588EFF144}">
      <dgm:prSet/>
      <dgm:spPr/>
      <dgm:t>
        <a:bodyPr/>
        <a:lstStyle/>
        <a:p>
          <a:endParaRPr lang="en-US"/>
        </a:p>
      </dgm:t>
    </dgm:pt>
    <dgm:pt modelId="{507774B9-FC2E-4888-9762-3B017B50FB58}">
      <dgm:prSet phldrT="[Text]" custT="1"/>
      <dgm:spPr/>
      <dgm:t>
        <a:bodyPr/>
        <a:lstStyle/>
        <a:p>
          <a:r>
            <a:rPr lang="en-US" sz="1400" dirty="0"/>
            <a:t>Comfort</a:t>
          </a:r>
        </a:p>
      </dgm:t>
    </dgm:pt>
    <dgm:pt modelId="{5F51DDCC-B9EA-4BB3-BD63-A1E2C31F48C3}" type="parTrans" cxnId="{4F7E650F-2976-483B-A821-1D36CB64791E}">
      <dgm:prSet/>
      <dgm:spPr/>
      <dgm:t>
        <a:bodyPr/>
        <a:lstStyle/>
        <a:p>
          <a:endParaRPr lang="en-US"/>
        </a:p>
      </dgm:t>
    </dgm:pt>
    <dgm:pt modelId="{671108D0-1AB2-4855-BE96-4955AA5CA250}" type="sibTrans" cxnId="{4F7E650F-2976-483B-A821-1D36CB64791E}">
      <dgm:prSet/>
      <dgm:spPr/>
      <dgm:t>
        <a:bodyPr/>
        <a:lstStyle/>
        <a:p>
          <a:endParaRPr lang="en-US"/>
        </a:p>
      </dgm:t>
    </dgm:pt>
    <dgm:pt modelId="{19871B66-4562-4C31-8F35-E5399C93D4FF}">
      <dgm:prSet phldrT="[Text]" custT="1"/>
      <dgm:spPr/>
      <dgm:t>
        <a:bodyPr/>
        <a:lstStyle/>
        <a:p>
          <a:r>
            <a:rPr lang="en-US" sz="1400" dirty="0"/>
            <a:t>Competence</a:t>
          </a:r>
        </a:p>
      </dgm:t>
    </dgm:pt>
    <dgm:pt modelId="{B48DEC0B-F3A2-4592-9B73-612700EE522A}" type="parTrans" cxnId="{F00D4EAE-7A4A-4DED-AEDE-C5A7B772C4A1}">
      <dgm:prSet/>
      <dgm:spPr/>
      <dgm:t>
        <a:bodyPr/>
        <a:lstStyle/>
        <a:p>
          <a:endParaRPr lang="en-US"/>
        </a:p>
      </dgm:t>
    </dgm:pt>
    <dgm:pt modelId="{DE2E1931-17DB-40B5-8EEF-30C9A0226DF4}" type="sibTrans" cxnId="{F00D4EAE-7A4A-4DED-AEDE-C5A7B772C4A1}">
      <dgm:prSet/>
      <dgm:spPr/>
      <dgm:t>
        <a:bodyPr/>
        <a:lstStyle/>
        <a:p>
          <a:endParaRPr lang="en-US"/>
        </a:p>
      </dgm:t>
    </dgm:pt>
    <dgm:pt modelId="{B3177D5D-795C-4EDA-9BA9-40B32C20E49A}">
      <dgm:prSet phldrT="[Text]"/>
      <dgm:spPr/>
      <dgm:t>
        <a:bodyPr/>
        <a:lstStyle/>
        <a:p>
          <a:r>
            <a:rPr lang="en-US" b="1" dirty="0"/>
            <a:t>Implement SEEK</a:t>
          </a:r>
        </a:p>
      </dgm:t>
    </dgm:pt>
    <dgm:pt modelId="{B8476071-2FB9-4BBB-B75E-F61C2945ACA8}" type="parTrans" cxnId="{41318FA2-4ED7-4323-8A63-61C5F091F86E}">
      <dgm:prSet/>
      <dgm:spPr/>
      <dgm:t>
        <a:bodyPr/>
        <a:lstStyle/>
        <a:p>
          <a:endParaRPr lang="en-US"/>
        </a:p>
      </dgm:t>
    </dgm:pt>
    <dgm:pt modelId="{FFE02D12-F4F5-403F-9414-91F9174CF7A0}" type="sibTrans" cxnId="{41318FA2-4ED7-4323-8A63-61C5F091F86E}">
      <dgm:prSet/>
      <dgm:spPr/>
      <dgm:t>
        <a:bodyPr/>
        <a:lstStyle/>
        <a:p>
          <a:endParaRPr lang="en-US"/>
        </a:p>
      </dgm:t>
    </dgm:pt>
    <dgm:pt modelId="{38DE79A3-6F53-41CF-8267-331507C448A7}">
      <dgm:prSet phldrT="[Text]" custT="1"/>
      <dgm:spPr/>
      <dgm:t>
        <a:bodyPr/>
        <a:lstStyle/>
        <a:p>
          <a:pPr algn="l"/>
          <a:r>
            <a:rPr lang="en-US" sz="1200" dirty="0"/>
            <a:t>Administer PQ-Re </a:t>
          </a:r>
        </a:p>
      </dgm:t>
    </dgm:pt>
    <dgm:pt modelId="{6E331A33-D34B-41C7-A602-3214940D3C19}" type="parTrans" cxnId="{8194E3E1-2FC9-421E-AFCD-C98FA923D5DF}">
      <dgm:prSet/>
      <dgm:spPr/>
      <dgm:t>
        <a:bodyPr/>
        <a:lstStyle/>
        <a:p>
          <a:endParaRPr lang="en-US"/>
        </a:p>
      </dgm:t>
    </dgm:pt>
    <dgm:pt modelId="{A929C7CB-DE46-4A60-B9AA-31C0D011A648}" type="sibTrans" cxnId="{8194E3E1-2FC9-421E-AFCD-C98FA923D5DF}">
      <dgm:prSet/>
      <dgm:spPr/>
      <dgm:t>
        <a:bodyPr/>
        <a:lstStyle/>
        <a:p>
          <a:endParaRPr lang="en-US"/>
        </a:p>
      </dgm:t>
    </dgm:pt>
    <dgm:pt modelId="{60095E1D-85AF-436E-8A3C-1E6E4FCF9B67}">
      <dgm:prSet phldrT="[Text]" custT="1"/>
      <dgm:spPr/>
      <dgm:t>
        <a:bodyPr/>
        <a:lstStyle/>
        <a:p>
          <a:pPr algn="l"/>
          <a:r>
            <a:rPr lang="en-US" sz="1200" b="1" dirty="0"/>
            <a:t>Briefly </a:t>
          </a:r>
          <a:r>
            <a:rPr lang="en-US" sz="1200" dirty="0"/>
            <a:t>assess problem(s)</a:t>
          </a:r>
        </a:p>
      </dgm:t>
    </dgm:pt>
    <dgm:pt modelId="{96F91E2B-102F-4389-8F03-C8C6A6BD9577}" type="parTrans" cxnId="{1BF8E248-60BD-4BD0-B063-38313C33FA16}">
      <dgm:prSet/>
      <dgm:spPr/>
      <dgm:t>
        <a:bodyPr/>
        <a:lstStyle/>
        <a:p>
          <a:endParaRPr lang="en-US"/>
        </a:p>
      </dgm:t>
    </dgm:pt>
    <dgm:pt modelId="{73066EF8-7F66-433F-9FB0-786FF6BF2A67}" type="sibTrans" cxnId="{1BF8E248-60BD-4BD0-B063-38313C33FA16}">
      <dgm:prSet/>
      <dgm:spPr/>
      <dgm:t>
        <a:bodyPr/>
        <a:lstStyle/>
        <a:p>
          <a:endParaRPr lang="en-US"/>
        </a:p>
      </dgm:t>
    </dgm:pt>
    <dgm:pt modelId="{478D3D6C-6A01-4BF5-A8A7-456541A3B6BA}">
      <dgm:prSet phldrT="[Text]" custT="1"/>
      <dgm:spPr/>
      <dgm:t>
        <a:bodyPr/>
        <a:lstStyle/>
        <a:p>
          <a:pPr algn="l"/>
          <a:r>
            <a:rPr lang="en-US" sz="1200" b="1" dirty="0"/>
            <a:t>Initially</a:t>
          </a:r>
          <a:r>
            <a:rPr lang="en-US" sz="1200" dirty="0"/>
            <a:t> address problem(s) </a:t>
          </a:r>
        </a:p>
      </dgm:t>
    </dgm:pt>
    <dgm:pt modelId="{A341B9D2-91FF-42B8-82B8-C3CA1AE22B0B}" type="parTrans" cxnId="{81DF61D3-979F-4764-AB47-E4DA9D883025}">
      <dgm:prSet/>
      <dgm:spPr/>
      <dgm:t>
        <a:bodyPr/>
        <a:lstStyle/>
        <a:p>
          <a:endParaRPr lang="en-US"/>
        </a:p>
      </dgm:t>
    </dgm:pt>
    <dgm:pt modelId="{ED1608AE-A2E3-4D62-9E5E-C269349650FA}" type="sibTrans" cxnId="{81DF61D3-979F-4764-AB47-E4DA9D883025}">
      <dgm:prSet/>
      <dgm:spPr/>
      <dgm:t>
        <a:bodyPr/>
        <a:lstStyle/>
        <a:p>
          <a:endParaRPr lang="en-US"/>
        </a:p>
      </dgm:t>
    </dgm:pt>
    <dgm:pt modelId="{2CC0B783-97F6-4A3A-AF73-C8320401AE9A}">
      <dgm:prSet phldrT="[Text]" custT="1"/>
      <dgm:spPr/>
      <dgm:t>
        <a:bodyPr/>
        <a:lstStyle/>
        <a:p>
          <a:r>
            <a:rPr lang="en-US" sz="1400" dirty="0"/>
            <a:t>Practice</a:t>
          </a:r>
        </a:p>
      </dgm:t>
    </dgm:pt>
    <dgm:pt modelId="{B2AA6841-DF09-4BF5-A0D6-7A586D98C5E4}" type="parTrans" cxnId="{F6ED1A54-9660-43ED-B5EA-C40CF35BB4D6}">
      <dgm:prSet/>
      <dgm:spPr/>
      <dgm:t>
        <a:bodyPr/>
        <a:lstStyle/>
        <a:p>
          <a:endParaRPr lang="en-US"/>
        </a:p>
      </dgm:t>
    </dgm:pt>
    <dgm:pt modelId="{A2A0C8CA-82C6-4053-A24E-06E3CBD095FA}" type="sibTrans" cxnId="{F6ED1A54-9660-43ED-B5EA-C40CF35BB4D6}">
      <dgm:prSet/>
      <dgm:spPr/>
      <dgm:t>
        <a:bodyPr/>
        <a:lstStyle/>
        <a:p>
          <a:endParaRPr lang="en-US"/>
        </a:p>
      </dgm:t>
    </dgm:pt>
    <dgm:pt modelId="{925FB7F2-3A8A-40DF-9E02-9319858369DE}" type="pres">
      <dgm:prSet presAssocID="{B6346879-21BF-41D3-AD86-212CDD6696C1}" presName="theList" presStyleCnt="0">
        <dgm:presLayoutVars>
          <dgm:dir/>
          <dgm:animLvl val="lvl"/>
          <dgm:resizeHandles val="exact"/>
        </dgm:presLayoutVars>
      </dgm:prSet>
      <dgm:spPr/>
    </dgm:pt>
    <dgm:pt modelId="{DB0942EF-DA29-4CE2-A3A7-A17F331692D9}" type="pres">
      <dgm:prSet presAssocID="{C15DE163-25CE-43E4-858D-DF65A7D62A02}" presName="compNode" presStyleCnt="0"/>
      <dgm:spPr/>
    </dgm:pt>
    <dgm:pt modelId="{76984BDD-584B-4006-832B-FC5A10EB8B86}" type="pres">
      <dgm:prSet presAssocID="{C15DE163-25CE-43E4-858D-DF65A7D62A02}" presName="noGeometry" presStyleCnt="0"/>
      <dgm:spPr/>
    </dgm:pt>
    <dgm:pt modelId="{1F401BFD-4A71-4DE6-90D3-1DD0DD288CD0}" type="pres">
      <dgm:prSet presAssocID="{C15DE163-25CE-43E4-858D-DF65A7D62A02}" presName="childTextVisible" presStyleLbl="bgAccFollowNode1" presStyleIdx="0" presStyleCnt="2" custScaleX="60448" custScaleY="37783" custLinFactNeighborX="-3558" custLinFactNeighborY="5103">
        <dgm:presLayoutVars>
          <dgm:bulletEnabled val="1"/>
        </dgm:presLayoutVars>
      </dgm:prSet>
      <dgm:spPr/>
    </dgm:pt>
    <dgm:pt modelId="{F33C45A4-E419-42D0-AFD9-8C2829006170}" type="pres">
      <dgm:prSet presAssocID="{C15DE163-25CE-43E4-858D-DF65A7D62A02}" presName="childTextHidden" presStyleLbl="bgAccFollowNode1" presStyleIdx="0" presStyleCnt="2"/>
      <dgm:spPr/>
    </dgm:pt>
    <dgm:pt modelId="{FEBD9592-E4C8-4F12-A466-85EA8C17BA64}" type="pres">
      <dgm:prSet presAssocID="{C15DE163-25CE-43E4-858D-DF65A7D62A02}" presName="parentText" presStyleLbl="node1" presStyleIdx="0" presStyleCnt="2" custScaleX="107771" custScaleY="103477" custLinFactNeighborX="253" custLinFactNeighborY="11560">
        <dgm:presLayoutVars>
          <dgm:chMax val="1"/>
          <dgm:bulletEnabled val="1"/>
        </dgm:presLayoutVars>
      </dgm:prSet>
      <dgm:spPr/>
    </dgm:pt>
    <dgm:pt modelId="{83F7AB8A-D738-4299-B44C-09102D31AF43}" type="pres">
      <dgm:prSet presAssocID="{C15DE163-25CE-43E4-858D-DF65A7D62A02}" presName="aSpace" presStyleCnt="0"/>
      <dgm:spPr/>
    </dgm:pt>
    <dgm:pt modelId="{EFC2A76B-9E61-437C-B954-3872D041FF78}" type="pres">
      <dgm:prSet presAssocID="{B3177D5D-795C-4EDA-9BA9-40B32C20E49A}" presName="compNode" presStyleCnt="0"/>
      <dgm:spPr/>
    </dgm:pt>
    <dgm:pt modelId="{40C74DA4-473D-41A5-B4D8-393CC8327F5B}" type="pres">
      <dgm:prSet presAssocID="{B3177D5D-795C-4EDA-9BA9-40B32C20E49A}" presName="noGeometry" presStyleCnt="0"/>
      <dgm:spPr/>
    </dgm:pt>
    <dgm:pt modelId="{20B3E8D5-19D8-4DC5-A291-9DFF4582D9AC}" type="pres">
      <dgm:prSet presAssocID="{B3177D5D-795C-4EDA-9BA9-40B32C20E49A}" presName="childTextVisible" presStyleLbl="bgAccFollowNode1" presStyleIdx="1" presStyleCnt="2" custScaleX="61514" custScaleY="46628" custLinFactNeighborX="-31572" custLinFactNeighborY="2426">
        <dgm:presLayoutVars>
          <dgm:bulletEnabled val="1"/>
        </dgm:presLayoutVars>
      </dgm:prSet>
      <dgm:spPr/>
    </dgm:pt>
    <dgm:pt modelId="{50A69F7F-CA88-4C19-BE1E-75FDA85966BD}" type="pres">
      <dgm:prSet presAssocID="{B3177D5D-795C-4EDA-9BA9-40B32C20E49A}" presName="childTextHidden" presStyleLbl="bgAccFollowNode1" presStyleIdx="1" presStyleCnt="2"/>
      <dgm:spPr/>
    </dgm:pt>
    <dgm:pt modelId="{D45CA9EC-985C-49FC-A195-8C65389CF7B5}" type="pres">
      <dgm:prSet presAssocID="{B3177D5D-795C-4EDA-9BA9-40B32C20E49A}" presName="parentText" presStyleLbl="node1" presStyleIdx="1" presStyleCnt="2" custScaleX="95814" custScaleY="88420" custLinFactNeighborX="-61261" custLinFactNeighborY="6983">
        <dgm:presLayoutVars>
          <dgm:chMax val="1"/>
          <dgm:bulletEnabled val="1"/>
        </dgm:presLayoutVars>
      </dgm:prSet>
      <dgm:spPr/>
    </dgm:pt>
  </dgm:ptLst>
  <dgm:cxnLst>
    <dgm:cxn modelId="{4F7E650F-2976-483B-A821-1D36CB64791E}" srcId="{C15DE163-25CE-43E4-858D-DF65A7D62A02}" destId="{507774B9-FC2E-4888-9762-3B017B50FB58}" srcOrd="0" destOrd="0" parTransId="{5F51DDCC-B9EA-4BB3-BD63-A1E2C31F48C3}" sibTransId="{671108D0-1AB2-4855-BE96-4955AA5CA250}"/>
    <dgm:cxn modelId="{85D1FC12-6736-454C-9F05-378F9D8D8FF9}" type="presOf" srcId="{B6346879-21BF-41D3-AD86-212CDD6696C1}" destId="{925FB7F2-3A8A-40DF-9E02-9319858369DE}" srcOrd="0" destOrd="0" presId="urn:microsoft.com/office/officeart/2005/8/layout/hProcess6"/>
    <dgm:cxn modelId="{4CD40B20-DE16-46F2-B393-3B780ED9BA21}" type="presOf" srcId="{38DE79A3-6F53-41CF-8267-331507C448A7}" destId="{50A69F7F-CA88-4C19-BE1E-75FDA85966BD}" srcOrd="1" destOrd="0" presId="urn:microsoft.com/office/officeart/2005/8/layout/hProcess6"/>
    <dgm:cxn modelId="{F4E3A528-7434-4EED-9E5F-805B84D4614C}" type="presOf" srcId="{19871B66-4562-4C31-8F35-E5399C93D4FF}" destId="{F33C45A4-E419-42D0-AFD9-8C2829006170}" srcOrd="1" destOrd="1" presId="urn:microsoft.com/office/officeart/2005/8/layout/hProcess6"/>
    <dgm:cxn modelId="{33162B2A-28E4-489E-A7C6-1DAD211C42CC}" type="presOf" srcId="{19871B66-4562-4C31-8F35-E5399C93D4FF}" destId="{1F401BFD-4A71-4DE6-90D3-1DD0DD288CD0}" srcOrd="0" destOrd="1" presId="urn:microsoft.com/office/officeart/2005/8/layout/hProcess6"/>
    <dgm:cxn modelId="{F116A42E-C9AA-48A5-A115-07DABF47D708}" type="presOf" srcId="{C15DE163-25CE-43E4-858D-DF65A7D62A02}" destId="{FEBD9592-E4C8-4F12-A466-85EA8C17BA64}" srcOrd="0" destOrd="0" presId="urn:microsoft.com/office/officeart/2005/8/layout/hProcess6"/>
    <dgm:cxn modelId="{D7F3112F-CD9A-4F54-BC61-A81D1C429389}" type="presOf" srcId="{507774B9-FC2E-4888-9762-3B017B50FB58}" destId="{1F401BFD-4A71-4DE6-90D3-1DD0DD288CD0}" srcOrd="0" destOrd="0" presId="urn:microsoft.com/office/officeart/2005/8/layout/hProcess6"/>
    <dgm:cxn modelId="{1BF8E248-60BD-4BD0-B063-38313C33FA16}" srcId="{B3177D5D-795C-4EDA-9BA9-40B32C20E49A}" destId="{60095E1D-85AF-436E-8A3C-1E6E4FCF9B67}" srcOrd="1" destOrd="0" parTransId="{96F91E2B-102F-4389-8F03-C8C6A6BD9577}" sibTransId="{73066EF8-7F66-433F-9FB0-786FF6BF2A67}"/>
    <dgm:cxn modelId="{0E10A44A-B65A-4600-9017-413EE1D1E709}" type="presOf" srcId="{60095E1D-85AF-436E-8A3C-1E6E4FCF9B67}" destId="{50A69F7F-CA88-4C19-BE1E-75FDA85966BD}" srcOrd="1" destOrd="1" presId="urn:microsoft.com/office/officeart/2005/8/layout/hProcess6"/>
    <dgm:cxn modelId="{FAA40E4D-E286-48AE-941B-74AEBD7A2823}" type="presOf" srcId="{2CC0B783-97F6-4A3A-AF73-C8320401AE9A}" destId="{1F401BFD-4A71-4DE6-90D3-1DD0DD288CD0}" srcOrd="0" destOrd="2" presId="urn:microsoft.com/office/officeart/2005/8/layout/hProcess6"/>
    <dgm:cxn modelId="{F6ED1A54-9660-43ED-B5EA-C40CF35BB4D6}" srcId="{C15DE163-25CE-43E4-858D-DF65A7D62A02}" destId="{2CC0B783-97F6-4A3A-AF73-C8320401AE9A}" srcOrd="2" destOrd="0" parTransId="{B2AA6841-DF09-4BF5-A0D6-7A586D98C5E4}" sibTransId="{A2A0C8CA-82C6-4053-A24E-06E3CBD095FA}"/>
    <dgm:cxn modelId="{77C8E07E-0B33-44F5-8EEF-9738B3C9A2C9}" type="presOf" srcId="{38DE79A3-6F53-41CF-8267-331507C448A7}" destId="{20B3E8D5-19D8-4DC5-A291-9DFF4582D9AC}" srcOrd="0" destOrd="0" presId="urn:microsoft.com/office/officeart/2005/8/layout/hProcess6"/>
    <dgm:cxn modelId="{C7A14786-CBF3-4C0E-86C6-5E332D1B0C81}" type="presOf" srcId="{60095E1D-85AF-436E-8A3C-1E6E4FCF9B67}" destId="{20B3E8D5-19D8-4DC5-A291-9DFF4582D9AC}" srcOrd="0" destOrd="1" presId="urn:microsoft.com/office/officeart/2005/8/layout/hProcess6"/>
    <dgm:cxn modelId="{41318FA2-4ED7-4323-8A63-61C5F091F86E}" srcId="{B6346879-21BF-41D3-AD86-212CDD6696C1}" destId="{B3177D5D-795C-4EDA-9BA9-40B32C20E49A}" srcOrd="1" destOrd="0" parTransId="{B8476071-2FB9-4BBB-B75E-F61C2945ACA8}" sibTransId="{FFE02D12-F4F5-403F-9414-91F9174CF7A0}"/>
    <dgm:cxn modelId="{F00D4EAE-7A4A-4DED-AEDE-C5A7B772C4A1}" srcId="{C15DE163-25CE-43E4-858D-DF65A7D62A02}" destId="{19871B66-4562-4C31-8F35-E5399C93D4FF}" srcOrd="1" destOrd="0" parTransId="{B48DEC0B-F3A2-4592-9B73-612700EE522A}" sibTransId="{DE2E1931-17DB-40B5-8EEF-30C9A0226DF4}"/>
    <dgm:cxn modelId="{14720EB8-1DD3-4FED-A959-BB74ABEC95D3}" type="presOf" srcId="{478D3D6C-6A01-4BF5-A8A7-456541A3B6BA}" destId="{20B3E8D5-19D8-4DC5-A291-9DFF4582D9AC}" srcOrd="0" destOrd="2" presId="urn:microsoft.com/office/officeart/2005/8/layout/hProcess6"/>
    <dgm:cxn modelId="{AB7170CB-A811-4FDF-A0B0-7C8DCB3F2380}" type="presOf" srcId="{B3177D5D-795C-4EDA-9BA9-40B32C20E49A}" destId="{D45CA9EC-985C-49FC-A195-8C65389CF7B5}" srcOrd="0" destOrd="0" presId="urn:microsoft.com/office/officeart/2005/8/layout/hProcess6"/>
    <dgm:cxn modelId="{8A18F1CC-7F3A-45CB-B51F-712588EFF144}" srcId="{B6346879-21BF-41D3-AD86-212CDD6696C1}" destId="{C15DE163-25CE-43E4-858D-DF65A7D62A02}" srcOrd="0" destOrd="0" parTransId="{98601A42-09C4-44C2-B229-8C39E47CC1E8}" sibTransId="{40C6A994-2C64-4ED5-BD02-AAF1EA05C81B}"/>
    <dgm:cxn modelId="{81DF61D3-979F-4764-AB47-E4DA9D883025}" srcId="{B3177D5D-795C-4EDA-9BA9-40B32C20E49A}" destId="{478D3D6C-6A01-4BF5-A8A7-456541A3B6BA}" srcOrd="2" destOrd="0" parTransId="{A341B9D2-91FF-42B8-82B8-C3CA1AE22B0B}" sibTransId="{ED1608AE-A2E3-4D62-9E5E-C269349650FA}"/>
    <dgm:cxn modelId="{E6D991D5-86AD-4765-9ACA-E318E198820C}" type="presOf" srcId="{2CC0B783-97F6-4A3A-AF73-C8320401AE9A}" destId="{F33C45A4-E419-42D0-AFD9-8C2829006170}" srcOrd="1" destOrd="2" presId="urn:microsoft.com/office/officeart/2005/8/layout/hProcess6"/>
    <dgm:cxn modelId="{B6D1FCDA-6266-4732-8935-CB870384E0D3}" type="presOf" srcId="{507774B9-FC2E-4888-9762-3B017B50FB58}" destId="{F33C45A4-E419-42D0-AFD9-8C2829006170}" srcOrd="1" destOrd="0" presId="urn:microsoft.com/office/officeart/2005/8/layout/hProcess6"/>
    <dgm:cxn modelId="{8194E3E1-2FC9-421E-AFCD-C98FA923D5DF}" srcId="{B3177D5D-795C-4EDA-9BA9-40B32C20E49A}" destId="{38DE79A3-6F53-41CF-8267-331507C448A7}" srcOrd="0" destOrd="0" parTransId="{6E331A33-D34B-41C7-A602-3214940D3C19}" sibTransId="{A929C7CB-DE46-4A60-B9AA-31C0D011A648}"/>
    <dgm:cxn modelId="{FE6B1CF8-44D8-4E07-B505-7AC2B15BC94F}" type="presOf" srcId="{478D3D6C-6A01-4BF5-A8A7-456541A3B6BA}" destId="{50A69F7F-CA88-4C19-BE1E-75FDA85966BD}" srcOrd="1" destOrd="2" presId="urn:microsoft.com/office/officeart/2005/8/layout/hProcess6"/>
    <dgm:cxn modelId="{A5932DA5-4CE2-4D29-B2B1-0299695992DF}" type="presParOf" srcId="{925FB7F2-3A8A-40DF-9E02-9319858369DE}" destId="{DB0942EF-DA29-4CE2-A3A7-A17F331692D9}" srcOrd="0" destOrd="0" presId="urn:microsoft.com/office/officeart/2005/8/layout/hProcess6"/>
    <dgm:cxn modelId="{C60059BE-D8F4-404F-B1B9-4FC29216F3B0}" type="presParOf" srcId="{DB0942EF-DA29-4CE2-A3A7-A17F331692D9}" destId="{76984BDD-584B-4006-832B-FC5A10EB8B86}" srcOrd="0" destOrd="0" presId="urn:microsoft.com/office/officeart/2005/8/layout/hProcess6"/>
    <dgm:cxn modelId="{9F1637F1-759C-42E9-80DD-0DDB05E11975}" type="presParOf" srcId="{DB0942EF-DA29-4CE2-A3A7-A17F331692D9}" destId="{1F401BFD-4A71-4DE6-90D3-1DD0DD288CD0}" srcOrd="1" destOrd="0" presId="urn:microsoft.com/office/officeart/2005/8/layout/hProcess6"/>
    <dgm:cxn modelId="{6F041072-5CB8-44C9-87AD-AB95FEE197BC}" type="presParOf" srcId="{DB0942EF-DA29-4CE2-A3A7-A17F331692D9}" destId="{F33C45A4-E419-42D0-AFD9-8C2829006170}" srcOrd="2" destOrd="0" presId="urn:microsoft.com/office/officeart/2005/8/layout/hProcess6"/>
    <dgm:cxn modelId="{C9C2E648-F498-43FB-9816-6846E4A1A141}" type="presParOf" srcId="{DB0942EF-DA29-4CE2-A3A7-A17F331692D9}" destId="{FEBD9592-E4C8-4F12-A466-85EA8C17BA64}" srcOrd="3" destOrd="0" presId="urn:microsoft.com/office/officeart/2005/8/layout/hProcess6"/>
    <dgm:cxn modelId="{B35F4E18-3246-46AC-81FE-6601CFC8C73E}" type="presParOf" srcId="{925FB7F2-3A8A-40DF-9E02-9319858369DE}" destId="{83F7AB8A-D738-4299-B44C-09102D31AF43}" srcOrd="1" destOrd="0" presId="urn:microsoft.com/office/officeart/2005/8/layout/hProcess6"/>
    <dgm:cxn modelId="{8BA362B1-AE50-4027-8F71-9BA2546EA6D9}" type="presParOf" srcId="{925FB7F2-3A8A-40DF-9E02-9319858369DE}" destId="{EFC2A76B-9E61-437C-B954-3872D041FF78}" srcOrd="2" destOrd="0" presId="urn:microsoft.com/office/officeart/2005/8/layout/hProcess6"/>
    <dgm:cxn modelId="{982CA779-CD57-4CFF-9391-23605CECE700}" type="presParOf" srcId="{EFC2A76B-9E61-437C-B954-3872D041FF78}" destId="{40C74DA4-473D-41A5-B4D8-393CC8327F5B}" srcOrd="0" destOrd="0" presId="urn:microsoft.com/office/officeart/2005/8/layout/hProcess6"/>
    <dgm:cxn modelId="{FE884EA6-DB78-4EAD-8027-071F967BA7F1}" type="presParOf" srcId="{EFC2A76B-9E61-437C-B954-3872D041FF78}" destId="{20B3E8D5-19D8-4DC5-A291-9DFF4582D9AC}" srcOrd="1" destOrd="0" presId="urn:microsoft.com/office/officeart/2005/8/layout/hProcess6"/>
    <dgm:cxn modelId="{B8D57985-EF09-4949-BF19-9CD6781DA6EF}" type="presParOf" srcId="{EFC2A76B-9E61-437C-B954-3872D041FF78}" destId="{50A69F7F-CA88-4C19-BE1E-75FDA85966BD}" srcOrd="2" destOrd="0" presId="urn:microsoft.com/office/officeart/2005/8/layout/hProcess6"/>
    <dgm:cxn modelId="{D1B4B3BA-5BCC-4E18-8430-20B0E469E79B}" type="presParOf" srcId="{EFC2A76B-9E61-437C-B954-3872D041FF78}" destId="{D45CA9EC-985C-49FC-A195-8C65389CF7B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AACEAFD5-63CF-4AFC-B46F-BE086C5D447C}">
      <dgm:prSet phldrT="[Text]"/>
      <dgm:spPr>
        <a:solidFill>
          <a:schemeClr val="accent1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effectLst/>
              <a:latin typeface="+mj-lt"/>
            </a:rPr>
            <a:t>WEEKS  1-2</a:t>
          </a:r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endParaRPr lang="en-US"/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endParaRPr lang="en-US"/>
        </a:p>
      </dgm:t>
    </dgm:pt>
    <dgm:pt modelId="{349299C9-846E-4827-813A-349CCCE20782}">
      <dgm:prSet phldrT="[Text]" custT="1"/>
      <dgm:spPr/>
      <dgm:t>
        <a:bodyPr lIns="108000" tIns="432000" rIns="288000" anchor="t" anchorCtr="0"/>
        <a:lstStyle/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</a:t>
          </a: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SEEK training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Choose “champion”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Select target visits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Prepare Handouts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Plan for PQ-Re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sng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QI Project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Set objective(s)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Select measure(s)</a:t>
          </a:r>
        </a:p>
        <a:p>
          <a:pPr marL="0" lvl="0" indent="0" algn="l" defTabSz="5334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kern="1200" dirty="0">
            <a:solidFill>
              <a:srgbClr val="666666"/>
            </a:solidFill>
            <a:latin typeface="+mn-lt"/>
            <a:ea typeface="+mn-ea"/>
            <a:cs typeface="+mn-cs"/>
          </a:endParaRPr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endParaRPr lang="en-US"/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endParaRPr lang="en-US"/>
        </a:p>
      </dgm:t>
    </dgm:pt>
    <dgm:pt modelId="{5D70EFF5-8B31-4A1F-AE44-51E4CF0013EB}">
      <dgm:prSet phldrT="[Text]" custT="1"/>
      <dgm:spPr/>
      <dgm:t>
        <a:bodyPr lIns="108000" tIns="432000" rIns="288000" anchor="t" anchorCtr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chemeClr val="tx2"/>
              </a:solidFill>
            </a:rPr>
            <a:t>- Cycle 1 data</a:t>
          </a:r>
        </a:p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chemeClr val="tx2"/>
              </a:solidFill>
            </a:rPr>
            <a:t>- Review data</a:t>
          </a:r>
        </a:p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chemeClr val="tx2"/>
              </a:solidFill>
            </a:rPr>
            <a:t>- Prep staff</a:t>
          </a:r>
        </a:p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chemeClr val="tx2"/>
              </a:solidFill>
            </a:rPr>
            <a:t>- Plan for referrals</a:t>
          </a:r>
        </a:p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chemeClr val="tx2"/>
              </a:solidFill>
            </a:rPr>
            <a:t>- Involve SW </a:t>
          </a:r>
        </a:p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chemeClr val="tx2"/>
              </a:solidFill>
            </a:rPr>
            <a:t>- Implement SEEK</a:t>
          </a:r>
        </a:p>
        <a:p>
          <a:pPr>
            <a:lnSpc>
              <a:spcPts val="1500"/>
            </a:lnSpc>
            <a:spcAft>
              <a:spcPct val="35000"/>
            </a:spcAft>
          </a:pPr>
          <a:r>
            <a:rPr lang="en-US" sz="1200" dirty="0">
              <a:solidFill>
                <a:schemeClr val="tx2"/>
              </a:solidFill>
            </a:rPr>
            <a:t> </a:t>
          </a:r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/>
        </a:p>
      </dgm:t>
    </dgm:pt>
    <dgm:pt modelId="{D71FC021-6A65-44D1-95B9-0E6C89079866}">
      <dgm:prSet phldrT="[Text]"/>
      <dgm:spPr>
        <a:solidFill>
          <a:schemeClr val="accent1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>
              <a:effectLst/>
              <a:latin typeface="+mj-lt"/>
            </a:rPr>
            <a:t>WEEKS  6-8</a:t>
          </a:r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endParaRPr lang="en-US"/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endParaRPr lang="en-US"/>
        </a:p>
      </dgm:t>
    </dgm:pt>
    <dgm:pt modelId="{4A6BB192-9983-4F48-BBC5-6E384EED7EC5}">
      <dgm:prSet phldrT="[Text]" custT="1"/>
      <dgm:spPr/>
      <dgm:t>
        <a:bodyPr lIns="108000" tIns="432000" rIns="288000" anchor="t" anchorCtr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chemeClr val="tx2"/>
              </a:solidFill>
            </a:rPr>
            <a:t>- Webinar #2</a:t>
          </a:r>
        </a:p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chemeClr val="tx2"/>
              </a:solidFill>
            </a:rPr>
            <a:t>- Cycle 2 data</a:t>
          </a:r>
        </a:p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chemeClr val="tx2"/>
              </a:solidFill>
            </a:rPr>
            <a:t>- Review data </a:t>
          </a:r>
        </a:p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chemeClr val="tx2"/>
              </a:solidFill>
            </a:rPr>
            <a:t>- Modify SEEK</a:t>
          </a:r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endParaRPr lang="en-US"/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endParaRPr lang="en-US"/>
        </a:p>
      </dgm:t>
    </dgm:pt>
    <dgm:pt modelId="{D07AD3FD-84FF-467E-9693-752776549C61}">
      <dgm:prSet phldrT="[Text]"/>
      <dgm:spPr>
        <a:solidFill>
          <a:schemeClr val="accent1">
            <a:lumMod val="7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b="1" dirty="0">
              <a:effectLst/>
              <a:latin typeface="+mj-lt"/>
            </a:rPr>
            <a:t>WEEKS  3-5</a:t>
          </a:r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/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/>
        </a:p>
      </dgm:t>
    </dgm:pt>
    <dgm:pt modelId="{32CCB050-072A-41BF-BE1B-388CF53E5629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b="1" dirty="0">
              <a:solidFill>
                <a:srgbClr val="000099"/>
              </a:solidFill>
              <a:effectLst/>
              <a:latin typeface="+mj-lt"/>
            </a:rPr>
            <a:t>WEEKS  9-10</a:t>
          </a:r>
          <a:endParaRPr lang="ru-RU" b="1" dirty="0">
            <a:solidFill>
              <a:srgbClr val="000099"/>
            </a:solidFill>
            <a:effectLst/>
            <a:latin typeface="+mj-lt"/>
          </a:endParaRPr>
        </a:p>
      </dgm:t>
    </dgm:pt>
    <dgm:pt modelId="{B301371B-A53D-4B79-8B8D-7B304894442B}" type="parTrans" cxnId="{042E0AE1-6450-410A-B96E-AFBADB139BEA}">
      <dgm:prSet/>
      <dgm:spPr/>
      <dgm:t>
        <a:bodyPr/>
        <a:lstStyle/>
        <a:p>
          <a:endParaRPr lang="ru-RU"/>
        </a:p>
      </dgm:t>
    </dgm:pt>
    <dgm:pt modelId="{BF05D8EE-4413-4737-8721-DAF10D6CAB04}" type="sibTrans" cxnId="{042E0AE1-6450-410A-B96E-AFBADB139BEA}">
      <dgm:prSet/>
      <dgm:spPr/>
      <dgm:t>
        <a:bodyPr/>
        <a:lstStyle/>
        <a:p>
          <a:endParaRPr lang="ru-RU"/>
        </a:p>
      </dgm:t>
    </dgm:pt>
    <dgm:pt modelId="{04A40292-9119-41B2-B968-7B651F20675D}">
      <dgm:prSet custT="1"/>
      <dgm:spPr/>
      <dgm:t>
        <a:bodyPr lIns="108000" tIns="432000" rIns="288000" anchor="t" anchorCtr="0"/>
        <a:lstStyle/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rgbClr val="666666"/>
              </a:solidFill>
              <a:latin typeface="+mn-lt"/>
              <a:ea typeface="+mn-ea"/>
              <a:cs typeface="+mn-cs"/>
            </a:rPr>
            <a:t>- </a:t>
          </a: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Cycle 3 data 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Modify SEEK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Webinar #3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Submit data to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       Board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dirty="0">
            <a:solidFill>
              <a:srgbClr val="666666"/>
            </a:solidFill>
            <a:latin typeface="+mn-lt"/>
            <a:ea typeface="+mn-ea"/>
            <a:cs typeface="+mn-cs"/>
          </a:endParaRPr>
        </a:p>
      </dgm:t>
    </dgm:pt>
    <dgm:pt modelId="{70078FF1-F2A9-4A6B-88D1-8CF3595EFE73}" type="parTrans" cxnId="{1D6C5464-DE30-4BEC-9E27-B2C179C39CC4}">
      <dgm:prSet/>
      <dgm:spPr/>
      <dgm:t>
        <a:bodyPr/>
        <a:lstStyle/>
        <a:p>
          <a:endParaRPr lang="en-US"/>
        </a:p>
      </dgm:t>
    </dgm:pt>
    <dgm:pt modelId="{B4C4972A-0898-484E-AF78-D5D7E0F991F2}" type="sibTrans" cxnId="{1D6C5464-DE30-4BEC-9E27-B2C179C39CC4}">
      <dgm:prSet/>
      <dgm:spPr/>
      <dgm:t>
        <a:bodyPr/>
        <a:lstStyle/>
        <a:p>
          <a:endParaRPr lang="en-US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4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4" custLinFactNeighborX="-3708" custLinFactNeighborY="-30257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4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4" custLinFactNeighborX="-353" custLinFactNeighborY="-2809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4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4" custLinFactNeighborX="0" custLinFactNeighborY="-2701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F5592489-4EC4-4CD3-8C9F-861313656D99}" type="pres">
      <dgm:prSet presAssocID="{9B090D9D-470E-46E2-AABB-0368A52481AA}" presName="space" presStyleCnt="0"/>
      <dgm:spPr/>
    </dgm:pt>
    <dgm:pt modelId="{62262EA1-D674-4DE8-B444-FEC3F6748520}" type="pres">
      <dgm:prSet presAssocID="{32CCB050-072A-41BF-BE1B-388CF53E5629}" presName="composite" presStyleCnt="0"/>
      <dgm:spPr/>
    </dgm:pt>
    <dgm:pt modelId="{7BF6E820-C6E3-4E2C-BB23-ADF9AD641C6B}" type="pres">
      <dgm:prSet presAssocID="{32CCB050-072A-41BF-BE1B-388CF53E5629}" presName="L" presStyleLbl="solidFgAcc1" presStyleIdx="3" presStyleCnt="4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046455-4EBB-40A8-838B-B584850A8B8E}" type="pres">
      <dgm:prSet presAssocID="{32CCB050-072A-41BF-BE1B-388CF53E5629}" presName="parTx" presStyleLbl="alignNode1" presStyleIdx="3" presStyleCnt="4" custLinFactNeighborX="351" custLinFactNeighborY="-24854">
        <dgm:presLayoutVars>
          <dgm:chMax val="0"/>
          <dgm:chPref val="0"/>
          <dgm:bulletEnabled val="1"/>
        </dgm:presLayoutVars>
      </dgm:prSet>
      <dgm:spPr/>
    </dgm:pt>
    <dgm:pt modelId="{1D84544C-5924-422B-9546-A86AE4927E4C}" type="pres">
      <dgm:prSet presAssocID="{32CCB050-072A-41BF-BE1B-388CF53E5629}" presName="des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D05E404-1B63-4FC9-A7B8-277860DEBCD0}" type="pres">
      <dgm:prSet presAssocID="{32CCB050-072A-41BF-BE1B-388CF53E5629}" presName="EmptyPlaceHolder" presStyleCnt="0"/>
      <dgm:spPr/>
    </dgm:pt>
  </dgm:ptLst>
  <dgm:cxnLst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1D6C5464-DE30-4BEC-9E27-B2C179C39CC4}" srcId="{32CCB050-072A-41BF-BE1B-388CF53E5629}" destId="{04A40292-9119-41B2-B968-7B651F20675D}" srcOrd="0" destOrd="0" parTransId="{70078FF1-F2A9-4A6B-88D1-8CF3595EFE73}" sibTransId="{B4C4972A-0898-484E-AF78-D5D7E0F991F2}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993A834D-F9E7-487D-A46B-FD9A309F5C59}" type="presOf" srcId="{04A40292-9119-41B2-B968-7B651F20675D}" destId="{1D84544C-5924-422B-9546-A86AE4927E4C}" srcOrd="0" destOrd="0" presId="urn:microsoft.com/office/officeart/2016/7/layout/AccentHomeChevronProcess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10122CFA-F2C6-4519-A06A-6ABCC8B80C59}" type="presOf" srcId="{32CCB050-072A-41BF-BE1B-388CF53E5629}" destId="{B8046455-4EBB-40A8-838B-B584850A8B8E}" srcOrd="0" destOrd="0" presId="urn:microsoft.com/office/officeart/2016/7/layout/AccentHomeChevronProcess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76487C60-81CC-4808-A6F6-74C757E56AA2}" type="presParOf" srcId="{594BF422-752C-42F3-A230-3D0E6AE9A886}" destId="{F5592489-4EC4-4CD3-8C9F-861313656D99}" srcOrd="5" destOrd="0" presId="urn:microsoft.com/office/officeart/2016/7/layout/AccentHomeChevronProcess"/>
    <dgm:cxn modelId="{DF11AE77-7C6F-4023-B9CA-C466C92E9683}" type="presParOf" srcId="{594BF422-752C-42F3-A230-3D0E6AE9A886}" destId="{62262EA1-D674-4DE8-B444-FEC3F6748520}" srcOrd="6" destOrd="0" presId="urn:microsoft.com/office/officeart/2016/7/layout/AccentHomeChevronProcess"/>
    <dgm:cxn modelId="{18CDA0B2-B372-4A35-AE00-5304AC3837D3}" type="presParOf" srcId="{62262EA1-D674-4DE8-B444-FEC3F6748520}" destId="{7BF6E820-C6E3-4E2C-BB23-ADF9AD641C6B}" srcOrd="0" destOrd="0" presId="urn:microsoft.com/office/officeart/2016/7/layout/AccentHomeChevronProcess"/>
    <dgm:cxn modelId="{0DF47D5B-8611-4D8E-928B-AA2D5766C18B}" type="presParOf" srcId="{62262EA1-D674-4DE8-B444-FEC3F6748520}" destId="{B8046455-4EBB-40A8-838B-B584850A8B8E}" srcOrd="1" destOrd="0" presId="urn:microsoft.com/office/officeart/2016/7/layout/AccentHomeChevronProcess"/>
    <dgm:cxn modelId="{7C4A88D9-8926-4433-834A-47C1FDDF722F}" type="presParOf" srcId="{62262EA1-D674-4DE8-B444-FEC3F6748520}" destId="{1D84544C-5924-422B-9546-A86AE4927E4C}" srcOrd="2" destOrd="0" presId="urn:microsoft.com/office/officeart/2016/7/layout/AccentHomeChevronProcess"/>
    <dgm:cxn modelId="{43D30544-AB0A-43E8-A43D-B1F41277B0F8}" type="presParOf" srcId="{62262EA1-D674-4DE8-B444-FEC3F6748520}" destId="{ED05E404-1B63-4FC9-A7B8-277860DEBCD0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663E9-08C8-40DB-9D3B-C91FC21B68E7}">
      <dsp:nvSpPr>
        <dsp:cNvPr id="0" name=""/>
        <dsp:cNvSpPr/>
      </dsp:nvSpPr>
      <dsp:spPr>
        <a:xfrm>
          <a:off x="-94817" y="0"/>
          <a:ext cx="6637828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 </a:t>
          </a:r>
          <a:r>
            <a:rPr lang="en-US" sz="2200" b="1" kern="1200" dirty="0"/>
            <a:t>Address social determinants of health, ACEs 	– health-related social needs</a:t>
          </a:r>
        </a:p>
      </dsp:txBody>
      <dsp:txXfrm>
        <a:off x="-66250" y="28567"/>
        <a:ext cx="5403988" cy="918226"/>
      </dsp:txXfrm>
    </dsp:sp>
    <dsp:sp modelId="{450B5DDD-3EDF-4B78-94AF-51EB145EC28B}">
      <dsp:nvSpPr>
        <dsp:cNvPr id="0" name=""/>
        <dsp:cNvSpPr/>
      </dsp:nvSpPr>
      <dsp:spPr>
        <a:xfrm>
          <a:off x="562177" y="1110826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</a:t>
          </a:r>
          <a:r>
            <a:rPr lang="en-US" sz="2200" b="1" kern="1200" dirty="0"/>
            <a:t>Support parents and parenting</a:t>
          </a:r>
        </a:p>
      </dsp:txBody>
      <dsp:txXfrm>
        <a:off x="590744" y="1139393"/>
        <a:ext cx="5100081" cy="918226"/>
      </dsp:txXfrm>
    </dsp:sp>
    <dsp:sp modelId="{0F1E87A1-EC3D-40DB-9025-61BC6A804926}">
      <dsp:nvSpPr>
        <dsp:cNvPr id="0" name=""/>
        <dsp:cNvSpPr/>
      </dsp:nvSpPr>
      <dsp:spPr>
        <a:xfrm>
          <a:off x="1029537" y="2221653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</a:t>
          </a:r>
          <a:r>
            <a:rPr lang="en-US" sz="2200" b="1" kern="1200" dirty="0"/>
            <a:t>Strengthen families</a:t>
          </a:r>
        </a:p>
      </dsp:txBody>
      <dsp:txXfrm>
        <a:off x="1058104" y="2250220"/>
        <a:ext cx="5100081" cy="918226"/>
      </dsp:txXfrm>
    </dsp:sp>
    <dsp:sp modelId="{8E324A0F-960D-4ADD-BF8C-1F4A3E014291}">
      <dsp:nvSpPr>
        <dsp:cNvPr id="0" name=""/>
        <dsp:cNvSpPr/>
      </dsp:nvSpPr>
      <dsp:spPr>
        <a:xfrm>
          <a:off x="1654487" y="3332480"/>
          <a:ext cx="5943378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  Promote children’s health, wellbeing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      development and safety</a:t>
          </a:r>
        </a:p>
      </dsp:txBody>
      <dsp:txXfrm>
        <a:off x="1683054" y="3361047"/>
        <a:ext cx="4840364" cy="918226"/>
      </dsp:txXfrm>
    </dsp:sp>
    <dsp:sp modelId="{0004FED9-9D57-4965-B2EC-D6949E2C70A3}">
      <dsp:nvSpPr>
        <dsp:cNvPr id="0" name=""/>
        <dsp:cNvSpPr/>
      </dsp:nvSpPr>
      <dsp:spPr>
        <a:xfrm>
          <a:off x="1964257" y="4443306"/>
          <a:ext cx="6258560" cy="975360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</a:t>
          </a:r>
          <a:r>
            <a:rPr lang="en-US" sz="2200" b="1" kern="1200" dirty="0"/>
            <a:t>Prevent child maltreatment (CM)</a:t>
          </a:r>
        </a:p>
      </dsp:txBody>
      <dsp:txXfrm>
        <a:off x="1992824" y="4471873"/>
        <a:ext cx="5100081" cy="918226"/>
      </dsp:txXfrm>
    </dsp:sp>
    <dsp:sp modelId="{8EF9EC84-F67C-4B0C-98DA-C96E0CBF60D3}">
      <dsp:nvSpPr>
        <dsp:cNvPr id="0" name=""/>
        <dsp:cNvSpPr/>
      </dsp:nvSpPr>
      <dsp:spPr>
        <a:xfrm>
          <a:off x="5719393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862039" y="712554"/>
        <a:ext cx="348692" cy="477073"/>
      </dsp:txXfrm>
    </dsp:sp>
    <dsp:sp modelId="{3C3B53BC-C78C-40AE-BD89-F25AC093CCEE}">
      <dsp:nvSpPr>
        <dsp:cNvPr id="0" name=""/>
        <dsp:cNvSpPr/>
      </dsp:nvSpPr>
      <dsp:spPr>
        <a:xfrm>
          <a:off x="6186753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329399" y="1823381"/>
        <a:ext cx="348692" cy="477073"/>
      </dsp:txXfrm>
    </dsp:sp>
    <dsp:sp modelId="{B30C4FCF-AF99-4C0F-8EBF-110792BAA937}">
      <dsp:nvSpPr>
        <dsp:cNvPr id="0" name=""/>
        <dsp:cNvSpPr/>
      </dsp:nvSpPr>
      <dsp:spPr>
        <a:xfrm>
          <a:off x="6654113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796759" y="2917952"/>
        <a:ext cx="348692" cy="477073"/>
      </dsp:txXfrm>
    </dsp:sp>
    <dsp:sp modelId="{BA8C3ABE-49E2-4780-864A-BDD65A3FE6A3}">
      <dsp:nvSpPr>
        <dsp:cNvPr id="0" name=""/>
        <dsp:cNvSpPr/>
      </dsp:nvSpPr>
      <dsp:spPr>
        <a:xfrm>
          <a:off x="7121473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264119" y="4039616"/>
        <a:ext cx="348692" cy="477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01BFD-4A71-4DE6-90D3-1DD0DD288CD0}">
      <dsp:nvSpPr>
        <dsp:cNvPr id="0" name=""/>
        <dsp:cNvSpPr/>
      </dsp:nvSpPr>
      <dsp:spPr>
        <a:xfrm>
          <a:off x="1826710" y="1644863"/>
          <a:ext cx="2554454" cy="13956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Comfort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Competence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Practice</a:t>
          </a:r>
        </a:p>
      </dsp:txBody>
      <dsp:txXfrm>
        <a:off x="2465323" y="1854215"/>
        <a:ext cx="1427351" cy="976978"/>
      </dsp:txXfrm>
    </dsp:sp>
    <dsp:sp modelId="{FEBD9592-E4C8-4F12-A466-85EA8C17BA64}">
      <dsp:nvSpPr>
        <dsp:cNvPr id="0" name=""/>
        <dsp:cNvSpPr/>
      </dsp:nvSpPr>
      <dsp:spPr>
        <a:xfrm>
          <a:off x="8138" y="1305257"/>
          <a:ext cx="2277131" cy="2186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SEEK PCP training</a:t>
          </a:r>
        </a:p>
      </dsp:txBody>
      <dsp:txXfrm>
        <a:off x="341616" y="1625448"/>
        <a:ext cx="1610175" cy="1546020"/>
      </dsp:txXfrm>
    </dsp:sp>
    <dsp:sp modelId="{20B3E8D5-19D8-4DC5-A291-9DFF4582D9AC}">
      <dsp:nvSpPr>
        <dsp:cNvPr id="0" name=""/>
        <dsp:cNvSpPr/>
      </dsp:nvSpPr>
      <dsp:spPr>
        <a:xfrm>
          <a:off x="6166806" y="1382612"/>
          <a:ext cx="2599502" cy="17224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Administer PQ-Re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Briefly </a:t>
          </a:r>
          <a:r>
            <a:rPr lang="en-US" sz="1200" kern="1200" dirty="0"/>
            <a:t>assess problem(s)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Initially</a:t>
          </a:r>
          <a:r>
            <a:rPr lang="en-US" sz="1200" kern="1200" dirty="0"/>
            <a:t> address problem(s) </a:t>
          </a:r>
        </a:p>
      </dsp:txBody>
      <dsp:txXfrm>
        <a:off x="6816682" y="1640974"/>
        <a:ext cx="1346782" cy="1205687"/>
      </dsp:txXfrm>
    </dsp:sp>
    <dsp:sp modelId="{D45CA9EC-985C-49FC-A195-8C65389CF7B5}">
      <dsp:nvSpPr>
        <dsp:cNvPr id="0" name=""/>
        <dsp:cNvSpPr/>
      </dsp:nvSpPr>
      <dsp:spPr>
        <a:xfrm>
          <a:off x="4381164" y="1367620"/>
          <a:ext cx="2024488" cy="1868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Implement SEEK</a:t>
          </a:r>
        </a:p>
      </dsp:txBody>
      <dsp:txXfrm>
        <a:off x="4677643" y="1641220"/>
        <a:ext cx="1431530" cy="1321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1096860" y="1935552"/>
          <a:ext cx="2440983" cy="24726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0" y="3279675"/>
          <a:ext cx="3090769" cy="813661"/>
        </a:xfrm>
        <a:prstGeom prst="homePlate">
          <a:avLst>
            <a:gd name="adj" fmla="val 25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+mj-lt"/>
            </a:rPr>
            <a:t>WEEKS  1-2</a:t>
          </a:r>
        </a:p>
      </dsp:txBody>
      <dsp:txXfrm>
        <a:off x="0" y="3279675"/>
        <a:ext cx="2989061" cy="813661"/>
      </dsp:txXfrm>
    </dsp:sp>
    <dsp:sp modelId="{810D7AA7-A541-4507-BE7F-36CCF210089F}">
      <dsp:nvSpPr>
        <dsp:cNvPr id="0" name=""/>
        <dsp:cNvSpPr/>
      </dsp:nvSpPr>
      <dsp:spPr>
        <a:xfrm>
          <a:off x="247261" y="987048"/>
          <a:ext cx="2509704" cy="171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anchor="t" anchorCtr="0">
          <a:noAutofit/>
        </a:bodyPr>
        <a:lstStyle/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</a:t>
          </a: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SEEK training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Choose “champion”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Select target visits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Prepare Handouts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Plan for PQ-Re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sng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QI Project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Set objective(s)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Select measure(s)</a:t>
          </a:r>
        </a:p>
        <a:p>
          <a:pPr marL="0" lvl="0" indent="0" algn="l" defTabSz="5334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kern="1200" dirty="0">
            <a:solidFill>
              <a:srgbClr val="666666"/>
            </a:solidFill>
            <a:latin typeface="+mn-lt"/>
            <a:ea typeface="+mn-ea"/>
            <a:cs typeface="+mn-cs"/>
          </a:endParaRPr>
        </a:p>
      </dsp:txBody>
      <dsp:txXfrm>
        <a:off x="247261" y="987048"/>
        <a:ext cx="2509704" cy="1716089"/>
      </dsp:txXfrm>
    </dsp:sp>
    <dsp:sp modelId="{E41E7729-FD3F-426D-804C-45BD60BD762D}">
      <dsp:nvSpPr>
        <dsp:cNvPr id="0" name=""/>
        <dsp:cNvSpPr/>
      </dsp:nvSpPr>
      <dsp:spPr>
        <a:xfrm rot="5400000">
          <a:off x="1868868" y="1953144"/>
          <a:ext cx="2440983" cy="24726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965728" y="3297266"/>
          <a:ext cx="3090769" cy="813661"/>
        </a:xfrm>
        <a:prstGeom prst="chevron">
          <a:avLst>
            <a:gd name="adj" fmla="val 25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+mj-lt"/>
            </a:rPr>
            <a:t>WEEKS  3-5</a:t>
          </a:r>
        </a:p>
      </dsp:txBody>
      <dsp:txXfrm>
        <a:off x="3169143" y="3297266"/>
        <a:ext cx="2683939" cy="813661"/>
      </dsp:txXfrm>
    </dsp:sp>
    <dsp:sp modelId="{5E07F9E4-149C-4A89-848F-4ABDD305F0C5}">
      <dsp:nvSpPr>
        <dsp:cNvPr id="0" name=""/>
        <dsp:cNvSpPr/>
      </dsp:nvSpPr>
      <dsp:spPr>
        <a:xfrm>
          <a:off x="3212990" y="1004640"/>
          <a:ext cx="2509704" cy="171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anchor="t" anchorCtr="0">
          <a:noAutofit/>
        </a:bodyPr>
        <a:lstStyle/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- Cycle 1 data</a:t>
          </a:r>
        </a:p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- Review data</a:t>
          </a:r>
        </a:p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- Prep staff</a:t>
          </a:r>
        </a:p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- Plan for referrals</a:t>
          </a:r>
        </a:p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- Involve SW </a:t>
          </a:r>
        </a:p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- Implement SEEK</a:t>
          </a:r>
        </a:p>
        <a:p>
          <a:pPr marL="0" lvl="0" indent="0" algn="l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 </a:t>
          </a:r>
        </a:p>
      </dsp:txBody>
      <dsp:txXfrm>
        <a:off x="3212990" y="1004640"/>
        <a:ext cx="2509704" cy="1716089"/>
      </dsp:txXfrm>
    </dsp:sp>
    <dsp:sp modelId="{473F2067-7126-4D56-A328-5A8CFD3D8D52}">
      <dsp:nvSpPr>
        <dsp:cNvPr id="0" name=""/>
        <dsp:cNvSpPr/>
      </dsp:nvSpPr>
      <dsp:spPr>
        <a:xfrm rot="5400000">
          <a:off x="4846916" y="1961931"/>
          <a:ext cx="2440983" cy="24726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5943777" y="3306054"/>
          <a:ext cx="3090769" cy="813661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+mj-lt"/>
            </a:rPr>
            <a:t>WEEKS  6-8</a:t>
          </a:r>
        </a:p>
      </dsp:txBody>
      <dsp:txXfrm>
        <a:off x="6147192" y="3306054"/>
        <a:ext cx="2683939" cy="813661"/>
      </dsp:txXfrm>
    </dsp:sp>
    <dsp:sp modelId="{FD7B29F2-0D66-4B4B-BC8A-82DA23575305}">
      <dsp:nvSpPr>
        <dsp:cNvPr id="0" name=""/>
        <dsp:cNvSpPr/>
      </dsp:nvSpPr>
      <dsp:spPr>
        <a:xfrm>
          <a:off x="6191039" y="1013427"/>
          <a:ext cx="2509704" cy="171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anchor="t" anchorCtr="0">
          <a:noAutofit/>
        </a:bodyPr>
        <a:lstStyle/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- Webinar #2</a:t>
          </a:r>
        </a:p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- Cycle 2 data</a:t>
          </a:r>
        </a:p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- Review data </a:t>
          </a:r>
        </a:p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- Modify SEEK</a:t>
          </a:r>
        </a:p>
      </dsp:txBody>
      <dsp:txXfrm>
        <a:off x="6191039" y="1013427"/>
        <a:ext cx="2509704" cy="1716089"/>
      </dsp:txXfrm>
    </dsp:sp>
    <dsp:sp modelId="{7BF6E820-C6E3-4E2C-BB23-ADF9AD641C6B}">
      <dsp:nvSpPr>
        <dsp:cNvPr id="0" name=""/>
        <dsp:cNvSpPr/>
      </dsp:nvSpPr>
      <dsp:spPr>
        <a:xfrm rot="5400000">
          <a:off x="7823556" y="1979514"/>
          <a:ext cx="2440983" cy="24726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6455-4EBB-40A8-838B-B584850A8B8E}">
      <dsp:nvSpPr>
        <dsp:cNvPr id="0" name=""/>
        <dsp:cNvSpPr/>
      </dsp:nvSpPr>
      <dsp:spPr>
        <a:xfrm>
          <a:off x="8920416" y="3323637"/>
          <a:ext cx="3090769" cy="813661"/>
        </a:xfrm>
        <a:prstGeom prst="chevron">
          <a:avLst>
            <a:gd name="adj" fmla="val 25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99"/>
              </a:solidFill>
              <a:effectLst/>
              <a:latin typeface="+mj-lt"/>
            </a:rPr>
            <a:t>WEEKS  9-10</a:t>
          </a:r>
          <a:endParaRPr lang="ru-RU" sz="2000" b="1" kern="1200" dirty="0">
            <a:solidFill>
              <a:srgbClr val="000099"/>
            </a:solidFill>
            <a:effectLst/>
            <a:latin typeface="+mj-lt"/>
          </a:endParaRPr>
        </a:p>
      </dsp:txBody>
      <dsp:txXfrm>
        <a:off x="9123831" y="3323637"/>
        <a:ext cx="2683939" cy="813661"/>
      </dsp:txXfrm>
    </dsp:sp>
    <dsp:sp modelId="{1D84544C-5924-422B-9546-A86AE4927E4C}">
      <dsp:nvSpPr>
        <dsp:cNvPr id="0" name=""/>
        <dsp:cNvSpPr/>
      </dsp:nvSpPr>
      <dsp:spPr>
        <a:xfrm>
          <a:off x="9167678" y="1031010"/>
          <a:ext cx="2509704" cy="171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anchor="t" anchorCtr="0">
          <a:noAutofit/>
        </a:bodyPr>
        <a:lstStyle/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rgbClr val="666666"/>
              </a:solidFill>
              <a:latin typeface="+mn-lt"/>
              <a:ea typeface="+mn-ea"/>
              <a:cs typeface="+mn-cs"/>
            </a:rPr>
            <a:t>- </a:t>
          </a: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Cycle 3 data 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Modify SEEK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Webinar #3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 Submit data to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       Board</a:t>
          </a:r>
        </a:p>
        <a:p>
          <a:pPr marL="0" lvl="0" indent="0" algn="l" defTabSz="5334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dirty="0">
            <a:solidFill>
              <a:srgbClr val="666666"/>
            </a:solidFill>
            <a:latin typeface="+mn-lt"/>
            <a:ea typeface="+mn-ea"/>
            <a:cs typeface="+mn-cs"/>
          </a:endParaRPr>
        </a:p>
      </dsp:txBody>
      <dsp:txXfrm>
        <a:off x="9167678" y="1031010"/>
        <a:ext cx="2509704" cy="1716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D0517-BB95-438A-8AE6-3E9BC939F50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A68F-5972-48F2-AE9A-08DEDCEC9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A2140-8DD6-93CB-BE5E-AB2A4F22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566F5-2B84-0E18-E57A-389162D69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B5E7F-5F4C-B3C8-6946-AC4F87DBE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AB509-224D-331E-7A18-EBAD6AAA2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E1FE8-C1AF-4D99-9DFD-C8086DDE1F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28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02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8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29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A3A7F-714A-40E4-9689-DED63E9C06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48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A68F-5972-48F2-AE9A-08DEDCEC9B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10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A68F-5972-48F2-AE9A-08DEDCEC9B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E1FE8-C1AF-4D99-9DFD-C8086DDE1F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43DBF-2174-40F9-A895-E3D29540CB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6013" cy="3486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32" tIns="46216" rIns="92432" bIns="462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1857-B4AD-443C-AF92-A3AC925100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6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718A3-EAE0-4454-8F3A-0AA92DDAFEA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713" y="676275"/>
            <a:ext cx="5994400" cy="3373438"/>
          </a:xfrm>
          <a:ln w="12700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652" y="4274415"/>
            <a:ext cx="4748799" cy="4049682"/>
          </a:xfrm>
          <a:noFill/>
          <a:ln/>
        </p:spPr>
        <p:txBody>
          <a:bodyPr lIns="89006" tIns="44504" rIns="89006" bIns="44504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4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E1FE8-C1AF-4D99-9DFD-C8086DDE1F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91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A68F-5972-48F2-AE9A-08DEDCEC9B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4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5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8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D38D-9AD1-4CD9-8E0C-F39E33F39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53313-9433-4289-A9E3-B9C2D8DDE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C06BC-C386-4D03-85E5-E6AA44A7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5109-8487-4D07-9FD4-ED65BD16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5DAFD-956A-4600-8E80-00D8EB39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BEC6-3006-4433-B04D-BCE8F95F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D8EC8-8394-4ED3-A787-3E10D912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80ADB-D730-4FAF-9043-83D2D2EB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0C3E-1571-41D7-BEFC-EAF559E4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F8B52-FC0F-467D-A1CA-7A54DACE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8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D230-03CF-46A7-A071-DA9A2E01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8A45E-DEED-4DA2-A893-29C9944C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6F7AD-C2A6-41F9-BE09-E23C4E7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1256D-CDF7-491C-BC37-06918B1B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8DB97-5BB1-4C32-A565-CCCDCAAF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F539-6861-4125-AAE2-DEF451E2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5A29-2DC8-4765-A7DA-6563B710B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9471E-85C8-4682-B58E-4E4D8C273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810C4-00C7-40A7-A20D-5D69BD91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190EF-9097-459D-92A0-E7533E44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EF0DD-881C-4E9D-BDFC-8EEEB7F3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9B6E-C114-4E28-8DCD-7518CCBE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3C557-A210-49D7-B838-D2BCB8B7D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20E59-EE82-4271-A27D-8BDACBEA0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A5575-E160-4F2A-A403-C48997D6D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101509-8DC9-4CA9-8D00-62AA89DCF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4A3B2-286B-4D51-9D15-DFBC0DD8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B7B613-870A-4BC9-BD81-1BF1B9A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85A9D-1925-429B-9D48-8EAF9767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DF59-AEF4-468D-A0AF-40377952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F2A3A-221E-449D-972D-3922CC0B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9572F-0000-468D-9197-CEBB84B9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19383-8571-42EE-AB0E-DD9E77C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08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D0F74-9FDA-4BDC-8F1E-C29458CD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D71F4-83D6-452C-AA0E-CEC4771D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A7BEC-A056-4ED8-BC32-E719F06C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22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3403-962C-4298-B7D6-CECEDE73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0FEF-E07E-4251-958B-758431058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A2B03-96E0-41F6-B650-19093B578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1FF57-8611-49F8-BC18-95E5C9DD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33E7F-C974-41AC-B3F5-3C89A2E6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E0289-C026-4AF8-9529-EB1CD123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5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4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DFDD-CDF2-475E-AA41-511B8714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D8037-0322-4834-9288-27C177708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91239-8E02-4893-9160-42A7E2A90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43002-663E-4232-BE6E-1E86375D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216AE-6A03-4FCD-ABFE-DEC91F86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F4825-F4B2-4976-BD45-8F013BA1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5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4BFB-47AC-4D67-BF92-E0845DC0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2B5D1-960D-4E2E-891D-BF0663BC5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FD147-D16C-4C7E-B928-B80A1B94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993F-610A-42EE-9077-434FDEE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9D6F-AAE5-4B0D-B4C1-B13D3ABD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6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A24F4-4E3C-4396-B92A-C4A7DE6DF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3EF3F-A30B-433C-BB48-96A6B6BB3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41A8A-4C3A-4279-92E5-01F73798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70F1E-0047-4BF7-A68D-CEE778BE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756B-C892-4019-AB40-59A7FE96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6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0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7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7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97AC-4891-4F81-B6AD-854015DAD9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4382-3907-4967-BA26-FAC83E05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1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17921-5D02-4460-B6DB-3307FD07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DB87A-CE97-4741-BD6C-5BA3D8DBF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F7D9B-3971-4B54-ABE9-8867C767E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1028-2AD4-40AD-974A-B4418CC4EAA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23A7-695F-487A-97B2-77BACCCB3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03D3E-4C2A-4B0F-8EFD-F34D07117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2E11E-F674-4CE1-88C7-69B58CC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2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kwellbeing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p.org/content/your-own-qi-project" TargetMode="External"/><Relationship Id="rId2" Type="http://schemas.openxmlformats.org/officeDocument/2006/relationships/hyperlink" Target="https://www.abp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615" y="2851395"/>
            <a:ext cx="975067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 Safe Environment for Every Kid</a:t>
            </a:r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r>
              <a:rPr lang="en-US" sz="4900" b="1" dirty="0">
                <a:solidFill>
                  <a:srgbClr val="006666"/>
                </a:solidFill>
              </a:rPr>
              <a:t> </a:t>
            </a:r>
            <a:r>
              <a:rPr lang="en-US" sz="4000" b="1" dirty="0">
                <a:solidFill>
                  <a:srgbClr val="006666"/>
                </a:solidFill>
              </a:rPr>
              <a:t>SEEK MOC 4/Performance Improvement                     Self-directed Clinical Activity</a:t>
            </a:r>
            <a:br>
              <a:rPr lang="en-US" sz="4000" b="1" dirty="0">
                <a:solidFill>
                  <a:srgbClr val="006666"/>
                </a:solidFill>
              </a:rPr>
            </a:br>
            <a:r>
              <a:rPr lang="en-US" sz="4000" b="1" dirty="0">
                <a:solidFill>
                  <a:srgbClr val="006666"/>
                </a:solidFill>
              </a:rPr>
              <a:t>Webinar 1</a:t>
            </a:r>
            <a:endParaRPr lang="en-US" sz="4900" b="1" dirty="0">
              <a:solidFill>
                <a:srgbClr val="0066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8515" y="5402997"/>
            <a:ext cx="6400800" cy="1752600"/>
          </a:xfrm>
        </p:spPr>
        <p:txBody>
          <a:bodyPr/>
          <a:lstStyle/>
          <a:p>
            <a:r>
              <a:rPr lang="en-US" dirty="0"/>
              <a:t>Howard Dubowitz, MD, MS, FAAP</a:t>
            </a:r>
          </a:p>
          <a:p>
            <a:r>
              <a:rPr lang="en-US" dirty="0"/>
              <a:t>Professor of Pediatrics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15" y="255343"/>
            <a:ext cx="2283070" cy="52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id:image001.jpg@01CC4ADB.A451A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161" y="255343"/>
            <a:ext cx="2438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81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FE3B-0F7B-7E98-1EBD-CB8484EA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The SEEK Logic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3083D6-39E5-3441-BBA5-C4A4C3E95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341135"/>
              </p:ext>
            </p:extLst>
          </p:nvPr>
        </p:nvGraphicFramePr>
        <p:xfrm>
          <a:off x="437322" y="1924217"/>
          <a:ext cx="10916478" cy="430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B90096B-1FC5-01A7-D917-F343F8070804}"/>
              </a:ext>
            </a:extLst>
          </p:cNvPr>
          <p:cNvSpPr/>
          <p:nvPr/>
        </p:nvSpPr>
        <p:spPr>
          <a:xfrm>
            <a:off x="9203636" y="1924217"/>
            <a:ext cx="2759102" cy="44581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More problems identified and addressed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Stronger families</a:t>
            </a:r>
          </a:p>
          <a:p>
            <a:pPr algn="ctr"/>
            <a:r>
              <a:rPr lang="en-US" b="1" dirty="0"/>
              <a:t>Healthier parents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Enhanced child health, development and safety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Less child abuse and neglect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7A55835-6EC3-09B3-0386-B48840D4B582}"/>
              </a:ext>
            </a:extLst>
          </p:cNvPr>
          <p:cNvSpPr/>
          <p:nvPr/>
        </p:nvSpPr>
        <p:spPr>
          <a:xfrm>
            <a:off x="10381267" y="2849626"/>
            <a:ext cx="182880" cy="457200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67621A7-F220-8AA2-6337-CF6C9E9775FD}"/>
              </a:ext>
            </a:extLst>
          </p:cNvPr>
          <p:cNvSpPr/>
          <p:nvPr/>
        </p:nvSpPr>
        <p:spPr>
          <a:xfrm>
            <a:off x="10381267" y="3904964"/>
            <a:ext cx="182880" cy="457200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3B7BB66-E131-98B4-26E5-1A41BA254496}"/>
              </a:ext>
            </a:extLst>
          </p:cNvPr>
          <p:cNvSpPr/>
          <p:nvPr/>
        </p:nvSpPr>
        <p:spPr>
          <a:xfrm>
            <a:off x="10400307" y="5065352"/>
            <a:ext cx="182880" cy="457200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9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526" y="887186"/>
            <a:ext cx="9105514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sz="4900" b="1" dirty="0">
                <a:solidFill>
                  <a:srgbClr val="000099"/>
                </a:solidFill>
              </a:rPr>
              <a:t>Quality Improvement (QI) Project</a:t>
            </a:r>
            <a:br>
              <a:rPr lang="en-US" dirty="0">
                <a:solidFill>
                  <a:srgbClr val="000099"/>
                </a:solidFill>
              </a:rPr>
            </a:b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80" y="2034872"/>
            <a:ext cx="8769530" cy="5562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One project suffices for the practice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PDSA cycle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Participating PCPs need to be involved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Residents, students can help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ABP fee: $75 	ABFM: free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77586"/>
            <a:ext cx="2670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DSA Quality Improvement: A Scientific Method of Change">
            <a:extLst>
              <a:ext uri="{FF2B5EF4-FFF2-40B4-BE49-F238E27FC236}">
                <a16:creationId xmlns:a16="http://schemas.microsoft.com/office/drawing/2014/main" id="{FB7F2E8D-BFC0-8EC8-8EDF-2741B6EE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15" y="3151415"/>
            <a:ext cx="61817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15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			</a:t>
            </a:r>
            <a:r>
              <a:rPr lang="en-US" b="1" dirty="0">
                <a:solidFill>
                  <a:srgbClr val="000099"/>
                </a:solidFill>
              </a:rPr>
              <a:t>QI Project</a:t>
            </a:r>
            <a:br>
              <a:rPr lang="en-US" dirty="0">
                <a:solidFill>
                  <a:srgbClr val="000099"/>
                </a:solidFill>
              </a:rPr>
            </a:b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5" y="1724770"/>
            <a:ext cx="9812215" cy="5562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Set objective(s)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Choose measurement tool(s)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SEEK website: QI training, Implementation/Evaluation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Gather baseline data + 1 (ABFM) or 2 (ABP) further cycles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10 - 20 randomly selected charts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Use data to assess and improve implementation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Submit data at the end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77586"/>
            <a:ext cx="2670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Person doing presentation">
            <a:extLst>
              <a:ext uri="{FF2B5EF4-FFF2-40B4-BE49-F238E27FC236}">
                <a16:creationId xmlns:a16="http://schemas.microsoft.com/office/drawing/2014/main" id="{5AF1B26A-B5E5-439D-7CF2-9A74659936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15" y="4703975"/>
            <a:ext cx="2956819" cy="19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r>
              <a:rPr lang="en-US" b="1" dirty="0">
                <a:solidFill>
                  <a:srgbClr val="000099"/>
                </a:solidFill>
              </a:rPr>
              <a:t>Sample Objectives and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13" y="1926125"/>
            <a:ext cx="11368135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Improve screening for health-related social needs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SEEK MOC/PI Evaluation Record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Ensure an action is taken for a positive screens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Improve PCP thinking and practice re. addressing the needs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SEEK PCPQ (o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 HPQ),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SEEK MOC Evaluation Record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Improve parent view of child’s healthcare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SEEK Parent View of Child’s Healthcare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(or Parent Satisfaction with Child’s Health Professional)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39" y="401515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7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869" y="1785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  <a:r>
              <a:rPr lang="en-US" sz="4900" b="1" dirty="0">
                <a:solidFill>
                  <a:srgbClr val="003399"/>
                </a:solidFill>
              </a:rPr>
              <a:t>Getting Ready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85" y="1676400"/>
            <a:ext cx="10083553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SEEK overview paper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Dubowitz H. The Safe Environment for Every Kid model: promotion of children's health, development, and safety, and prevention of child neglect. </a:t>
            </a:r>
            <a:r>
              <a:rPr lang="en-US" sz="2000" i="1" dirty="0"/>
              <a:t>Pediatric Annals</a:t>
            </a:r>
            <a:r>
              <a:rPr lang="en-US" sz="2000" dirty="0"/>
              <a:t>. 2014 Nov;43(11):e271-7. 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Visit SEEK website  </a:t>
            </a:r>
            <a:r>
              <a:rPr lang="en-US" sz="2400" dirty="0">
                <a:hlinkClick r:id="rId3"/>
              </a:rPr>
              <a:t>www.SEEKwellbeing.org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Training – independently, MOC 4/PI 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Implementation/Core Materials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SEEK PQ-Re, Guidelines and Responses to Barriers, Parent Handouts 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(Evaluation)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FAQs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915" y="357188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45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23" y="381000"/>
            <a:ext cx="8229600" cy="1143000"/>
          </a:xfrm>
        </p:spPr>
        <p:txBody>
          <a:bodyPr/>
          <a:lstStyle/>
          <a:p>
            <a:r>
              <a:rPr lang="en-US" dirty="0"/>
              <a:t>		</a:t>
            </a:r>
            <a:r>
              <a:rPr lang="en-US" b="1" dirty="0">
                <a:solidFill>
                  <a:srgbClr val="000099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1823484"/>
            <a:ext cx="10709031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Other medical professionals in the practice?</a:t>
            </a:r>
          </a:p>
          <a:p>
            <a:pPr>
              <a:lnSpc>
                <a:spcPct val="150000"/>
              </a:lnSpc>
            </a:pPr>
            <a:r>
              <a:rPr lang="en-US" dirty="0"/>
              <a:t>Behavioral health professional?</a:t>
            </a:r>
          </a:p>
          <a:p>
            <a:pPr>
              <a:lnSpc>
                <a:spcPct val="150000"/>
              </a:lnSpc>
            </a:pPr>
            <a:r>
              <a:rPr lang="en-US" dirty="0"/>
              <a:t>A “champion”</a:t>
            </a:r>
          </a:p>
          <a:p>
            <a:pPr>
              <a:lnSpc>
                <a:spcPct val="150000"/>
              </a:lnSpc>
            </a:pPr>
            <a:r>
              <a:rPr lang="en-US" dirty="0"/>
              <a:t>Office staff</a:t>
            </a:r>
          </a:p>
          <a:p>
            <a:pPr lvl="1"/>
            <a:r>
              <a:rPr lang="en-US" sz="2800" dirty="0"/>
              <a:t>lead person </a:t>
            </a:r>
            <a:r>
              <a:rPr lang="en-US" dirty="0"/>
              <a:t>(co-champion)</a:t>
            </a:r>
          </a:p>
          <a:p>
            <a:pPr lvl="1"/>
            <a:r>
              <a:rPr lang="en-US" sz="2800" dirty="0"/>
              <a:t>roles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939" y="401515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octors Office Cartoon Royalty-Free Images, Stock Photos &amp; Pictures |  Shutterstock">
            <a:extLst>
              <a:ext uri="{FF2B5EF4-FFF2-40B4-BE49-F238E27FC236}">
                <a16:creationId xmlns:a16="http://schemas.microsoft.com/office/drawing/2014/main" id="{E06B2C8E-072D-144F-F998-C70611B3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9326"/>
            <a:ext cx="5715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8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8229600" cy="1143000"/>
          </a:xfrm>
        </p:spPr>
        <p:txBody>
          <a:bodyPr/>
          <a:lstStyle/>
          <a:p>
            <a:r>
              <a:rPr lang="en-US" dirty="0"/>
              <a:t>			</a:t>
            </a:r>
            <a:r>
              <a:rPr lang="en-US" b="1" dirty="0">
                <a:solidFill>
                  <a:srgbClr val="000099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2" y="1823484"/>
            <a:ext cx="10849708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Decide on timing for screening, selected checkups (“SEEK” visits)</a:t>
            </a:r>
          </a:p>
          <a:p>
            <a:pPr>
              <a:lnSpc>
                <a:spcPct val="150000"/>
              </a:lnSpc>
            </a:pPr>
            <a:r>
              <a:rPr lang="en-US" dirty="0"/>
              <a:t>Decide what to do with the screener after the visit?</a:t>
            </a:r>
          </a:p>
          <a:p>
            <a:pPr lvl="1"/>
            <a:r>
              <a:rPr lang="en-US" dirty="0"/>
              <a:t>Document positive screens, actions taken </a:t>
            </a:r>
          </a:p>
          <a:p>
            <a:pPr lvl="1"/>
            <a:r>
              <a:rPr lang="en-US" dirty="0"/>
              <a:t>Scan into child’s record</a:t>
            </a:r>
          </a:p>
          <a:p>
            <a:pPr lvl="1"/>
            <a:r>
              <a:rPr lang="en-US" dirty="0"/>
              <a:t>Gather PQ-Res and assess rates of problems in families served </a:t>
            </a:r>
          </a:p>
          <a:p>
            <a:pPr lvl="2"/>
            <a:r>
              <a:rPr lang="en-US" dirty="0"/>
              <a:t>Needs assessment</a:t>
            </a:r>
          </a:p>
          <a:p>
            <a:pPr>
              <a:lnSpc>
                <a:spcPct val="150000"/>
              </a:lnSpc>
            </a:pPr>
            <a:r>
              <a:rPr lang="en-US" dirty="0"/>
              <a:t>Identify community resources, customize SEEK Parent Handouts</a:t>
            </a:r>
          </a:p>
          <a:p>
            <a:pPr>
              <a:lnSpc>
                <a:spcPct val="150000"/>
              </a:lnSpc>
            </a:pPr>
            <a:r>
              <a:rPr lang="en-US" dirty="0"/>
              <a:t>Gather baseline data</a:t>
            </a:r>
          </a:p>
          <a:p>
            <a:pPr>
              <a:lnSpc>
                <a:spcPct val="150000"/>
              </a:lnSpc>
            </a:pPr>
            <a:r>
              <a:rPr lang="en-US" dirty="0"/>
              <a:t>Pick a start date for implementing SEEK 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123" y="386316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1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713" y="870439"/>
            <a:ext cx="7185864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  <a:r>
              <a:rPr lang="en-US" sz="4900" b="1" dirty="0">
                <a:solidFill>
                  <a:srgbClr val="002060"/>
                </a:solidFill>
              </a:rPr>
              <a:t>Find Help </a:t>
            </a:r>
            <a:r>
              <a:rPr lang="en-US" sz="4000" b="1" dirty="0">
                <a:solidFill>
                  <a:srgbClr val="002060"/>
                </a:solidFill>
              </a:rPr>
              <a:t>(Aunt Bertha)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dirty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09" y="2519542"/>
            <a:ext cx="10471638" cy="33944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solidFill>
                  <a:srgbClr val="008080"/>
                </a:solidFill>
              </a:rPr>
              <a:t>Comprehensive online directory of resources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Search by zip code and keywords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Filter by proximity and relevance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Findhelp.com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38" y="413239"/>
            <a:ext cx="200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Aunt Bert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406" y="641839"/>
            <a:ext cx="1956260" cy="29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0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b="1" dirty="0">
                <a:solidFill>
                  <a:srgbClr val="000099"/>
                </a:solidFill>
              </a:rPr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570"/>
            <a:ext cx="10515600" cy="50634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solidFill>
                  <a:srgbClr val="006666"/>
                </a:solidFill>
              </a:rPr>
              <a:t>Baseline: </a:t>
            </a:r>
            <a:r>
              <a:rPr lang="en-US" dirty="0"/>
              <a:t>select a </a:t>
            </a:r>
            <a:r>
              <a:rPr lang="en-US" b="1" dirty="0">
                <a:solidFill>
                  <a:srgbClr val="006666"/>
                </a:solidFill>
              </a:rPr>
              <a:t>random</a:t>
            </a:r>
            <a:r>
              <a:rPr lang="en-US" dirty="0"/>
              <a:t> 10-20 charts of children 0-5 who had regular checkups in the past month.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Focus </a:t>
            </a:r>
            <a:r>
              <a:rPr lang="en-US" b="1" dirty="0">
                <a:solidFill>
                  <a:srgbClr val="006666"/>
                </a:solidFill>
              </a:rPr>
              <a:t>only</a:t>
            </a:r>
            <a:r>
              <a:rPr lang="en-US" dirty="0"/>
              <a:t> on the last “SEEK visit” </a:t>
            </a:r>
            <a:r>
              <a:rPr lang="en-US" sz="2400" dirty="0"/>
              <a:t>(e.g., 2, 9, 15, 24, 36, 48, 60 months).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Assess </a:t>
            </a:r>
            <a:r>
              <a:rPr lang="en-US" b="1" dirty="0">
                <a:solidFill>
                  <a:srgbClr val="006666"/>
                </a:solidFill>
              </a:rPr>
              <a:t>issues of interest </a:t>
            </a:r>
            <a:r>
              <a:rPr lang="en-US" dirty="0"/>
              <a:t>– e.g., was there screening for depression? </a:t>
            </a:r>
            <a:r>
              <a:rPr lang="en-US" sz="2400" dirty="0"/>
              <a:t>(Was it positive? Was some action taken? What?).                                              Document in the SEEK MOC/PI Evaluation Record Form.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solidFill>
                  <a:srgbClr val="006666"/>
                </a:solidFill>
              </a:rPr>
              <a:t>Cycles 2 and 3: </a:t>
            </a:r>
            <a:r>
              <a:rPr lang="en-US" dirty="0"/>
              <a:t>Again, select a random sample of 10-20 charts with a “SEEK visit” in the period of interest </a:t>
            </a:r>
            <a:r>
              <a:rPr lang="en-US" sz="2400" dirty="0"/>
              <a:t>(e.g., the past 3 weeks).</a:t>
            </a: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Assess as with baseline.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39" y="401515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8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b="1" dirty="0">
                <a:solidFill>
                  <a:srgbClr val="000099"/>
                </a:solidFill>
              </a:rPr>
              <a:t>Scoring: Screening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959" y="1620570"/>
            <a:ext cx="11052312" cy="49703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If screening occurred for &gt; 50% of targeted problems at a visit = screened</a:t>
            </a:r>
          </a:p>
          <a:p>
            <a:pPr>
              <a:lnSpc>
                <a:spcPct val="110000"/>
              </a:lnSpc>
            </a:pPr>
            <a:r>
              <a:rPr lang="en-US" dirty="0"/>
              <a:t>Numerator = number of charts/visits had screening = n</a:t>
            </a:r>
          </a:p>
          <a:p>
            <a:pPr>
              <a:lnSpc>
                <a:spcPct val="110000"/>
              </a:lnSpc>
            </a:pPr>
            <a:r>
              <a:rPr lang="en-US" dirty="0"/>
              <a:t>Denominator = number of charts/visits reviewed = d</a:t>
            </a:r>
          </a:p>
          <a:p>
            <a:endParaRPr lang="en-US" dirty="0"/>
          </a:p>
          <a:p>
            <a:r>
              <a:rPr lang="en-US" u="sng" dirty="0"/>
              <a:t>Example</a:t>
            </a:r>
          </a:p>
          <a:p>
            <a:pPr lvl="1"/>
            <a:r>
              <a:rPr lang="en-US" dirty="0"/>
              <a:t>d = 20 charts/visits reviewed</a:t>
            </a:r>
          </a:p>
          <a:p>
            <a:pPr lvl="1"/>
            <a:r>
              <a:rPr lang="en-US" dirty="0"/>
              <a:t>n = 12 of them had screening</a:t>
            </a:r>
          </a:p>
          <a:p>
            <a:pPr lvl="1"/>
            <a:r>
              <a:rPr lang="en-US" dirty="0"/>
              <a:t>Screening rate: n/d = 60%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39" y="401515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61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4ABCD-44F9-2F8B-037A-1FA0A0148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CE48C0A-5875-8ABC-4423-4EA50C89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20" y="160178"/>
            <a:ext cx="10515600" cy="1325563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                   		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SEEK Materials – Webinar 1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4E3F5C8-7A99-2856-5BF9-456F3BB6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520" y="1538923"/>
            <a:ext cx="9986017" cy="50661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Webinar 1 PowerPoint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Pediatric Annals article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Parent Questionnaire – Re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Guidance for the SEEK PQ-Re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Medical Record Evaluation Form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Newsletter – Finding Resources</a:t>
            </a:r>
            <a:r>
              <a:rPr lang="en-US" altLang="en-US" sz="2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DABCC7-9DB7-AC5C-9388-A30176CE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8" y="297864"/>
            <a:ext cx="2300027" cy="52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7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b="1" dirty="0">
                <a:solidFill>
                  <a:srgbClr val="000099"/>
                </a:solidFill>
              </a:rPr>
              <a:t>Scoring: Action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638" y="1887647"/>
            <a:ext cx="10515600" cy="49703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Count the # of problems identified for all reviewed visits = d</a:t>
            </a:r>
          </a:p>
          <a:p>
            <a:pPr>
              <a:lnSpc>
                <a:spcPct val="110000"/>
              </a:lnSpc>
            </a:pPr>
            <a:r>
              <a:rPr lang="en-US" dirty="0"/>
              <a:t>Count the # of times an action was taken for those problems = n</a:t>
            </a:r>
          </a:p>
          <a:p>
            <a:pPr>
              <a:lnSpc>
                <a:spcPct val="110000"/>
              </a:lnSpc>
            </a:pPr>
            <a:r>
              <a:rPr lang="en-US" dirty="0"/>
              <a:t>Action rate = n/d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r>
              <a:rPr lang="en-US" u="sng" dirty="0"/>
              <a:t>Example</a:t>
            </a:r>
          </a:p>
          <a:p>
            <a:pPr lvl="1"/>
            <a:r>
              <a:rPr lang="en-US" dirty="0"/>
              <a:t>20 charts/visits reviewed</a:t>
            </a:r>
          </a:p>
          <a:p>
            <a:pPr lvl="1"/>
            <a:r>
              <a:rPr lang="en-US" dirty="0"/>
              <a:t>12 problems identified in total = d</a:t>
            </a:r>
          </a:p>
          <a:p>
            <a:pPr lvl="1"/>
            <a:r>
              <a:rPr lang="en-US" dirty="0"/>
              <a:t>9 of them led to an action = n</a:t>
            </a:r>
          </a:p>
          <a:p>
            <a:pPr lvl="1"/>
            <a:r>
              <a:rPr lang="en-US" dirty="0"/>
              <a:t>Action rate: 75%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39" y="401515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8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SEEK MOC/PI Medical Records Evaluation Form</a:t>
            </a:r>
            <a:endParaRPr lang="en-US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852535"/>
              </p:ext>
            </p:extLst>
          </p:nvPr>
        </p:nvGraphicFramePr>
        <p:xfrm>
          <a:off x="1077361" y="1690689"/>
          <a:ext cx="9795854" cy="3288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261">
                  <a:extLst>
                    <a:ext uri="{9D8B030D-6E8A-4147-A177-3AD203B41FA5}">
                      <a16:colId xmlns:a16="http://schemas.microsoft.com/office/drawing/2014/main" val="2381313635"/>
                    </a:ext>
                  </a:extLst>
                </a:gridCol>
                <a:gridCol w="1360535">
                  <a:extLst>
                    <a:ext uri="{9D8B030D-6E8A-4147-A177-3AD203B41FA5}">
                      <a16:colId xmlns:a16="http://schemas.microsoft.com/office/drawing/2014/main" val="262520837"/>
                    </a:ext>
                  </a:extLst>
                </a:gridCol>
                <a:gridCol w="1179130">
                  <a:extLst>
                    <a:ext uri="{9D8B030D-6E8A-4147-A177-3AD203B41FA5}">
                      <a16:colId xmlns:a16="http://schemas.microsoft.com/office/drawing/2014/main" val="750097039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val="2274399519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val="2432525102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val="4259652349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val="1015736406"/>
                    </a:ext>
                  </a:extLst>
                </a:gridCol>
              </a:tblGrid>
              <a:tr h="726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Patient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Depression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Major Stress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Substance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IPV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Discipline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Insecurity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0817"/>
                  </a:ext>
                </a:extLst>
              </a:tr>
              <a:tr h="640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Screen Done     Y/N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0107"/>
                  </a:ext>
                </a:extLst>
              </a:tr>
              <a:tr h="640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Screen +            Y/N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057068"/>
                  </a:ext>
                </a:extLst>
              </a:tr>
              <a:tr h="640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Action Taken      Y/N/NA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403395"/>
                  </a:ext>
                </a:extLst>
              </a:tr>
              <a:tr h="640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 of Action(s)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6469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6355" y="5167311"/>
            <a:ext cx="120811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Consider a screen to have occurred if the record “reasonably” shows screening for the problem. </a:t>
            </a:r>
          </a:p>
          <a:p>
            <a:endParaRPr lang="en-US" sz="2000" dirty="0"/>
          </a:p>
          <a:p>
            <a:r>
              <a:rPr lang="en-US" sz="2000" dirty="0"/>
              <a:t>For ‘Action Taken” code:  </a:t>
            </a:r>
          </a:p>
          <a:p>
            <a:r>
              <a:rPr lang="en-US" sz="2000" dirty="0"/>
              <a:t>1 – reassurance				2 – referred to in-house social work/behavioral health                             </a:t>
            </a:r>
          </a:p>
          <a:p>
            <a:r>
              <a:rPr lang="en-US" sz="2000" dirty="0"/>
              <a:t>3 – referred to community agency		4 – other</a:t>
            </a:r>
          </a:p>
        </p:txBody>
      </p:sp>
    </p:spTree>
    <p:extLst>
      <p:ext uri="{BB962C8B-B14F-4D97-AF65-F5344CB8AC3E}">
        <p14:creationId xmlns:p14="http://schemas.microsoft.com/office/powerpoint/2010/main" val="170436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	</a:t>
            </a:r>
            <a:r>
              <a:rPr lang="en-US" sz="3600" b="1" dirty="0">
                <a:solidFill>
                  <a:srgbClr val="000099"/>
                </a:solidFill>
              </a:rPr>
              <a:t>SEEK MOC/PI Medical Records Evaluation Form</a:t>
            </a:r>
            <a:endParaRPr lang="en-US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749779"/>
              </p:ext>
            </p:extLst>
          </p:nvPr>
        </p:nvGraphicFramePr>
        <p:xfrm>
          <a:off x="1028809" y="1496480"/>
          <a:ext cx="9795854" cy="3288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261">
                  <a:extLst>
                    <a:ext uri="{9D8B030D-6E8A-4147-A177-3AD203B41FA5}">
                      <a16:colId xmlns:a16="http://schemas.microsoft.com/office/drawing/2014/main" val="2381313635"/>
                    </a:ext>
                  </a:extLst>
                </a:gridCol>
                <a:gridCol w="1360535">
                  <a:extLst>
                    <a:ext uri="{9D8B030D-6E8A-4147-A177-3AD203B41FA5}">
                      <a16:colId xmlns:a16="http://schemas.microsoft.com/office/drawing/2014/main" val="262520837"/>
                    </a:ext>
                  </a:extLst>
                </a:gridCol>
                <a:gridCol w="1179130">
                  <a:extLst>
                    <a:ext uri="{9D8B030D-6E8A-4147-A177-3AD203B41FA5}">
                      <a16:colId xmlns:a16="http://schemas.microsoft.com/office/drawing/2014/main" val="750097039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val="2274399519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val="2432525102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val="4259652349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val="1015736406"/>
                    </a:ext>
                  </a:extLst>
                </a:gridCol>
              </a:tblGrid>
              <a:tr h="726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Patient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Depression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Major Stress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Substance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IPV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Discipline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Insecurity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0817"/>
                  </a:ext>
                </a:extLst>
              </a:tr>
              <a:tr h="640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Screen Done     Y/N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0107"/>
                  </a:ext>
                </a:extLst>
              </a:tr>
              <a:tr h="640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Screen +            Y/N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057068"/>
                  </a:ext>
                </a:extLst>
              </a:tr>
              <a:tr h="640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Action Taken      Y/N/NA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NA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403395"/>
                  </a:ext>
                </a:extLst>
              </a:tr>
              <a:tr h="640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 of Action(s)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6469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964" y="4919008"/>
            <a:ext cx="12081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Consider a screen to have occurred if the record “reasonably” shows screening for the problem. </a:t>
            </a:r>
          </a:p>
          <a:p>
            <a:endParaRPr lang="en-US" sz="2000" dirty="0"/>
          </a:p>
          <a:p>
            <a:r>
              <a:rPr lang="en-US" sz="2000" dirty="0"/>
              <a:t>1 – reassurance				2 – referred to in-house social work/behavioral health                             </a:t>
            </a:r>
          </a:p>
          <a:p>
            <a:r>
              <a:rPr lang="en-US" sz="2000" dirty="0"/>
              <a:t>3 – referred to community agency		4 – other</a:t>
            </a:r>
          </a:p>
          <a:p>
            <a:endParaRPr lang="en-US" sz="2000" dirty="0"/>
          </a:p>
          <a:p>
            <a:r>
              <a:rPr lang="en-US" sz="2000" b="1" dirty="0"/>
              <a:t>Screening for only 2/6 targeted problem = not screened </a:t>
            </a:r>
            <a:r>
              <a:rPr lang="en-US" sz="2000" dirty="0"/>
              <a:t>(need &gt;50%)</a:t>
            </a:r>
          </a:p>
        </p:txBody>
      </p:sp>
    </p:spTree>
    <p:extLst>
      <p:ext uri="{BB962C8B-B14F-4D97-AF65-F5344CB8AC3E}">
        <p14:creationId xmlns:p14="http://schemas.microsoft.com/office/powerpoint/2010/main" val="3193179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99"/>
                </a:solidFill>
              </a:rPr>
              <a:t>	SEEK MOC/PI Medical Records Evaluation Form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112748"/>
              </p:ext>
            </p:extLst>
          </p:nvPr>
        </p:nvGraphicFramePr>
        <p:xfrm>
          <a:off x="960235" y="2491198"/>
          <a:ext cx="9669099" cy="354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348">
                  <a:extLst>
                    <a:ext uri="{9D8B030D-6E8A-4147-A177-3AD203B41FA5}">
                      <a16:colId xmlns:a16="http://schemas.microsoft.com/office/drawing/2014/main" val="1074645609"/>
                    </a:ext>
                  </a:extLst>
                </a:gridCol>
                <a:gridCol w="1733587">
                  <a:extLst>
                    <a:ext uri="{9D8B030D-6E8A-4147-A177-3AD203B41FA5}">
                      <a16:colId xmlns:a16="http://schemas.microsoft.com/office/drawing/2014/main" val="20470096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25711462"/>
                    </a:ext>
                  </a:extLst>
                </a:gridCol>
                <a:gridCol w="1813483">
                  <a:extLst>
                    <a:ext uri="{9D8B030D-6E8A-4147-A177-3AD203B41FA5}">
                      <a16:colId xmlns:a16="http://schemas.microsoft.com/office/drawing/2014/main" val="664573281"/>
                    </a:ext>
                  </a:extLst>
                </a:gridCol>
                <a:gridCol w="2142881">
                  <a:extLst>
                    <a:ext uri="{9D8B030D-6E8A-4147-A177-3AD203B41FA5}">
                      <a16:colId xmlns:a16="http://schemas.microsoft.com/office/drawing/2014/main" val="672456586"/>
                    </a:ext>
                  </a:extLst>
                </a:gridCol>
              </a:tblGrid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Screened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 Positive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With an Action Taken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Types of Action Taken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12125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Depression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 –             3</a:t>
                      </a:r>
                      <a:r>
                        <a:rPr lang="en-US" sz="1600" baseline="0" dirty="0">
                          <a:effectLst/>
                        </a:rPr>
                        <a:t> –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–             4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434066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Major stress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1 –               3</a:t>
                      </a:r>
                      <a:r>
                        <a:rPr lang="en-US" sz="1400" baseline="0" dirty="0">
                          <a:effectLst/>
                        </a:rPr>
                        <a:t> –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–               4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346777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Substance 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1 –               3</a:t>
                      </a:r>
                      <a:r>
                        <a:rPr lang="en-US" sz="1400" baseline="0" dirty="0">
                          <a:effectLst/>
                        </a:rPr>
                        <a:t> –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–               4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504683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Partner violence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1 –               3</a:t>
                      </a:r>
                      <a:r>
                        <a:rPr lang="en-US" sz="1400" baseline="0" dirty="0">
                          <a:effectLst/>
                        </a:rPr>
                        <a:t> –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–               4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506114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Discipline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1 –               3</a:t>
                      </a:r>
                      <a:r>
                        <a:rPr lang="en-US" sz="1400" baseline="0" dirty="0">
                          <a:effectLst/>
                        </a:rPr>
                        <a:t> –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–               4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805549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 Insecurity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1 –               3</a:t>
                      </a:r>
                      <a:r>
                        <a:rPr lang="en-US" sz="1400" baseline="0" dirty="0">
                          <a:effectLst/>
                        </a:rPr>
                        <a:t> –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–               4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1347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4870" y="1255389"/>
            <a:ext cx="114543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Date: 	                  Period Covered: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Cycle: 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1 2 3                  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# of charts reviewed:</a:t>
            </a: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Name: 			                             Practice Name: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278" y="6251360"/>
            <a:ext cx="10749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– reassurance				2 – referred to in-house SW/behavioral health                             </a:t>
            </a:r>
          </a:p>
          <a:p>
            <a:r>
              <a:rPr lang="en-US" sz="1800" dirty="0"/>
              <a:t>3 – referred to community agency		4 – other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758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0" y="20752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	</a:t>
            </a:r>
            <a:r>
              <a:rPr lang="en-US" sz="3600" b="1" dirty="0">
                <a:solidFill>
                  <a:srgbClr val="000099"/>
                </a:solidFill>
              </a:rPr>
              <a:t>SEEK MOC/PI Medical Records Evaluation Form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174431"/>
              </p:ext>
            </p:extLst>
          </p:nvPr>
        </p:nvGraphicFramePr>
        <p:xfrm>
          <a:off x="915334" y="2173987"/>
          <a:ext cx="9669099" cy="3635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348">
                  <a:extLst>
                    <a:ext uri="{9D8B030D-6E8A-4147-A177-3AD203B41FA5}">
                      <a16:colId xmlns:a16="http://schemas.microsoft.com/office/drawing/2014/main" val="1074645609"/>
                    </a:ext>
                  </a:extLst>
                </a:gridCol>
                <a:gridCol w="1733587">
                  <a:extLst>
                    <a:ext uri="{9D8B030D-6E8A-4147-A177-3AD203B41FA5}">
                      <a16:colId xmlns:a16="http://schemas.microsoft.com/office/drawing/2014/main" val="20470096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25711462"/>
                    </a:ext>
                  </a:extLst>
                </a:gridCol>
                <a:gridCol w="1813483">
                  <a:extLst>
                    <a:ext uri="{9D8B030D-6E8A-4147-A177-3AD203B41FA5}">
                      <a16:colId xmlns:a16="http://schemas.microsoft.com/office/drawing/2014/main" val="664573281"/>
                    </a:ext>
                  </a:extLst>
                </a:gridCol>
                <a:gridCol w="2142881">
                  <a:extLst>
                    <a:ext uri="{9D8B030D-6E8A-4147-A177-3AD203B41FA5}">
                      <a16:colId xmlns:a16="http://schemas.microsoft.com/office/drawing/2014/main" val="672456586"/>
                    </a:ext>
                  </a:extLst>
                </a:gridCol>
              </a:tblGrid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Screened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 Positive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With an Action Taken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Types of Action Taken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12125"/>
                  </a:ext>
                </a:extLst>
              </a:tr>
              <a:tr h="4069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Depression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 –               3</a:t>
                      </a:r>
                      <a:r>
                        <a:rPr lang="en-US" sz="1800" b="1" baseline="0" dirty="0">
                          <a:effectLst/>
                        </a:rPr>
                        <a:t> –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2            4</a:t>
                      </a:r>
                      <a:r>
                        <a:rPr lang="en-US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434066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Major stress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 –  1              3</a:t>
                      </a:r>
                      <a:r>
                        <a:rPr lang="en-US" sz="1600" b="1" baseline="0" dirty="0">
                          <a:effectLst/>
                        </a:rPr>
                        <a:t> –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 1              4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346777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Substance 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 –  1              3</a:t>
                      </a:r>
                      <a:r>
                        <a:rPr lang="en-US" sz="1600" b="1" baseline="0" dirty="0">
                          <a:effectLst/>
                        </a:rPr>
                        <a:t> –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                 4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504683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Partner violence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 –                  3</a:t>
                      </a:r>
                      <a:r>
                        <a:rPr lang="en-US" sz="1600" b="1" baseline="0" dirty="0">
                          <a:effectLst/>
                        </a:rPr>
                        <a:t> –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                 4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506114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Discipline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 –                  3</a:t>
                      </a:r>
                      <a:r>
                        <a:rPr lang="en-US" sz="1600" b="1" baseline="0" dirty="0">
                          <a:effectLst/>
                        </a:rPr>
                        <a:t> –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                 4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805549"/>
                  </a:ext>
                </a:extLst>
              </a:tr>
              <a:tr h="503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 Insecurity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 –                  3</a:t>
                      </a:r>
                      <a:r>
                        <a:rPr lang="en-US" sz="1600" b="1" baseline="0" dirty="0">
                          <a:effectLst/>
                        </a:rPr>
                        <a:t> –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 2              4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1347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7153" y="1048698"/>
            <a:ext cx="116176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Date: 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12/2/22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Period Covered: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1/7/22-1/31/22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Cycle: 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alt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      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# of charts reviewed: 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Name: 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Shelly Smith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Practice Name: 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Lakewood	Pediatrics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046" y="5828362"/>
            <a:ext cx="10645158" cy="1328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– reassurance				2 – referred to in-house SW/behavioral health                             </a:t>
            </a:r>
          </a:p>
          <a:p>
            <a:r>
              <a:rPr lang="en-US" sz="1800" dirty="0"/>
              <a:t>3 – referred to community agency		4 – other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r>
              <a:rPr lang="en-US" sz="1800" b="1" dirty="0"/>
              <a:t>Action taken for 7/8 identified problems. Action rate = 88%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9476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D800-0C5C-449D-647F-BFC3A28B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SEEK MOC 4 QI Project – Screening Rate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A6C788-8C62-CF60-CA6C-D48439BE7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0656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E3614B-1CBA-4CA4-343E-83233FA1D63E}"/>
              </a:ext>
            </a:extLst>
          </p:cNvPr>
          <p:cNvSpPr txBox="1"/>
          <p:nvPr/>
        </p:nvSpPr>
        <p:spPr>
          <a:xfrm>
            <a:off x="914400" y="6338228"/>
            <a:ext cx="954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Screening Rate for each cycle = the # of visits with adequate screening/# of visits reviewed x 100</a:t>
            </a:r>
          </a:p>
        </p:txBody>
      </p:sp>
    </p:spTree>
    <p:extLst>
      <p:ext uri="{BB962C8B-B14F-4D97-AF65-F5344CB8AC3E}">
        <p14:creationId xmlns:p14="http://schemas.microsoft.com/office/powerpoint/2010/main" val="1356806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D800-0C5C-449D-647F-BFC3A28B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SEEK MOC 4 QI Project – Screening Rate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A6C788-8C62-CF60-CA6C-D48439BE7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9174" y="189718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BE56A3-9F12-990B-8FEB-815220BCBFB2}"/>
              </a:ext>
            </a:extLst>
          </p:cNvPr>
          <p:cNvSpPr txBox="1"/>
          <p:nvPr/>
        </p:nvSpPr>
        <p:spPr>
          <a:xfrm>
            <a:off x="946205" y="6338228"/>
            <a:ext cx="960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Screening Rate for each cycle = the # of visits with adequate screening/# of visits reviewed x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4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D800-0C5C-449D-647F-BFC3A28B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SEEK MOC 4 QI Project – Action Rate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A6C788-8C62-CF60-CA6C-D48439BE7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8D83B1-9DFD-BB1E-C17E-BDB4D37FE8F2}"/>
              </a:ext>
            </a:extLst>
          </p:cNvPr>
          <p:cNvSpPr txBox="1"/>
          <p:nvPr/>
        </p:nvSpPr>
        <p:spPr>
          <a:xfrm>
            <a:off x="1176793" y="6338228"/>
            <a:ext cx="999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Action Rate = total # of identified problems with an action taken/total # of identified problems x 100</a:t>
            </a:r>
          </a:p>
        </p:txBody>
      </p:sp>
    </p:spTree>
    <p:extLst>
      <p:ext uri="{BB962C8B-B14F-4D97-AF65-F5344CB8AC3E}">
        <p14:creationId xmlns:p14="http://schemas.microsoft.com/office/powerpoint/2010/main" val="600339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D800-0C5C-449D-647F-BFC3A28B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SEEK MOC 4 QI Project – Action Rate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A6C788-8C62-CF60-CA6C-D48439BE7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7803A6-0EBB-53DC-B950-508E79E51242}"/>
              </a:ext>
            </a:extLst>
          </p:cNvPr>
          <p:cNvSpPr txBox="1"/>
          <p:nvPr/>
        </p:nvSpPr>
        <p:spPr>
          <a:xfrm>
            <a:off x="970059" y="6341919"/>
            <a:ext cx="997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Action Rate = total # of identified problems with an action taken/total # of identified problems x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1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99"/>
                </a:solidFill>
              </a:rPr>
              <a:t>Suggested Implementation Timeline </a:t>
            </a:r>
            <a:endParaRPr lang="ru-RU" sz="4000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Content Placeholder 6" descr="SmartArt Process diagram">
            <a:extLst>
              <a:ext uri="{FF2B5EF4-FFF2-40B4-BE49-F238E27FC236}">
                <a16:creationId xmlns:a16="http://schemas.microsoft.com/office/drawing/2014/main" id="{3F3F2756-2E70-4E81-9B93-4AC1BABBE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11096"/>
              </p:ext>
            </p:extLst>
          </p:nvPr>
        </p:nvGraphicFramePr>
        <p:xfrm>
          <a:off x="90407" y="1340603"/>
          <a:ext cx="12011186" cy="542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73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C869D1-0E00-460E-992C-B69BA652D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074548"/>
              </p:ext>
            </p:extLst>
          </p:nvPr>
        </p:nvGraphicFramePr>
        <p:xfrm>
          <a:off x="2432050" y="9958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ED5928-6243-4CC4-BFC4-A1289A023C21}"/>
              </a:ext>
            </a:extLst>
          </p:cNvPr>
          <p:cNvSpPr txBox="1"/>
          <p:nvPr/>
        </p:nvSpPr>
        <p:spPr>
          <a:xfrm>
            <a:off x="368969" y="161925"/>
            <a:ext cx="1147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SEEK: Promoting Children’s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2879471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4436-9D81-B363-BA3E-04EDD9DC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</a:rPr>
              <a:t>ABP – Health Care Improvement (Part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1294-5ABB-71EA-5CF9-925B46BE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24" y="2222135"/>
            <a:ext cx="10595776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Visit ABP website - </a:t>
            </a:r>
            <a:r>
              <a:rPr lang="en-US" sz="240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https://www.abp.org</a:t>
            </a:r>
            <a:endParaRPr lang="en-US" sz="2400" i="0" dirty="0">
              <a:solidFill>
                <a:srgbClr val="474747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Select Health Care Improvement (Part 4)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474747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Your Own QI Project - </a:t>
            </a:r>
            <a:r>
              <a:rPr lang="en-US" sz="2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https://www.abp.org/content/your-own-qi-project</a:t>
            </a:r>
            <a:endParaRPr lang="en-US" sz="20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474747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Choose according to number of participating PCPs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55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83F23-C0DC-FCB9-CB04-50BB272E2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745A-DCC3-BA37-1C9A-8CC934FC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</a:rPr>
              <a:t>ABFM – Performance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B446-0185-26C2-3FCD-E1F8DF1EE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24" y="2222135"/>
            <a:ext cx="10595776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Log into your </a:t>
            </a:r>
            <a:r>
              <a:rPr lang="en-US" sz="2400" b="1" i="0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MyABFM</a:t>
            </a:r>
            <a:r>
              <a:rPr lang="en-US" sz="2400" b="1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Portfolio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474747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Performance Improvement </a:t>
            </a:r>
            <a:r>
              <a:rPr lang="en-US" sz="2400" dirty="0">
                <a:solidFill>
                  <a:srgbClr val="474747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474747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Chose </a:t>
            </a:r>
            <a:r>
              <a:rPr lang="en-US" sz="2400" b="1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Self-Directed Clinical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endParaRPr lang="en-US" sz="2400" b="1" i="0" dirty="0">
              <a:solidFill>
                <a:srgbClr val="474747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0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358176"/>
            <a:ext cx="9144000" cy="1655762"/>
          </a:xfrm>
        </p:spPr>
        <p:txBody>
          <a:bodyPr/>
          <a:lstStyle/>
          <a:p>
            <a:r>
              <a:rPr lang="en-US" dirty="0"/>
              <a:t>hdubowitz@som.umaryland.edu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39" y="401515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id:image001.jpg@01CC4ADB.A451A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161" y="255343"/>
            <a:ext cx="2438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87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92520" y="160178"/>
            <a:ext cx="10515600" cy="1325563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                   		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The SEEK Approach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3531" y="1690688"/>
            <a:ext cx="9986017" cy="54403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trained primary care professionals (PCPs)</a:t>
            </a:r>
          </a:p>
          <a:p>
            <a:pPr>
              <a:spcBef>
                <a:spcPts val="2400"/>
              </a:spcBef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Parent Questionnaire - Re</a:t>
            </a:r>
          </a:p>
          <a:p>
            <a:pPr>
              <a:spcBef>
                <a:spcPts val="2400"/>
              </a:spcBef>
            </a:pPr>
            <a:r>
              <a:rPr lang="en-US" altLang="en-US" sz="3300" b="1" u="sng" dirty="0">
                <a:solidFill>
                  <a:srgbClr val="0099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Brief</a:t>
            </a: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assessment of identified problems</a:t>
            </a:r>
          </a:p>
          <a:p>
            <a:pPr>
              <a:spcBef>
                <a:spcPts val="2400"/>
              </a:spcBef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Motivational Interviewing – SEEK Guidelines</a:t>
            </a:r>
          </a:p>
          <a:p>
            <a:pPr>
              <a:spcBef>
                <a:spcPts val="2400"/>
              </a:spcBef>
            </a:pPr>
            <a:r>
              <a:rPr lang="en-US" altLang="en-US" sz="3300" b="1" u="sng" dirty="0">
                <a:solidFill>
                  <a:srgbClr val="0099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Initially</a:t>
            </a: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help address problems</a:t>
            </a:r>
          </a:p>
          <a:p>
            <a:pPr>
              <a:spcBef>
                <a:spcPts val="2400"/>
              </a:spcBef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PCP </a:t>
            </a:r>
            <a:r>
              <a:rPr lang="en-US" altLang="en-US" sz="3300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+</a:t>
            </a: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behavioral health/SW/case manager/navigator </a:t>
            </a:r>
          </a:p>
          <a:p>
            <a:pPr>
              <a:spcBef>
                <a:spcPts val="2400"/>
              </a:spcBef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Knowledge of community resources</a:t>
            </a:r>
          </a:p>
          <a:p>
            <a:pPr>
              <a:spcBef>
                <a:spcPts val="2400"/>
              </a:spcBef>
            </a:pPr>
            <a:r>
              <a:rPr lang="en-US" altLang="en-US" sz="33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EEK Parent Handouts – customized, alternatives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			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213360"/>
            <a:ext cx="2670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6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31" y="-187457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Health-related Social Needs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69507" y="809812"/>
            <a:ext cx="8229600" cy="621616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parental stress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 misuse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Intimate partner</a:t>
            </a:r>
            <a:r>
              <a:rPr lang="en-US" sz="2000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(domestic) violence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Harsh punishment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insecurity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Accessing healthcare, transportation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Childcare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Utilities, housing, rent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Adult education, employment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benefits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Immigration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Gun safety</a:t>
            </a:r>
          </a:p>
          <a:p>
            <a:pPr eaLnBrk="1" hangingPunct="1">
              <a:lnSpc>
                <a:spcPts val="3600"/>
              </a:lnSpc>
            </a:pPr>
            <a:endParaRPr lang="en-US" b="1" i="1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19462" name="Picture 6" descr="battered wom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943" y="3095745"/>
            <a:ext cx="1408328" cy="181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24" y="5102412"/>
            <a:ext cx="253152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423" y="1179134"/>
            <a:ext cx="2275014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BDB62-6A1E-4D69-881E-085FB3EBDC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67" y="3106770"/>
            <a:ext cx="1408328" cy="21070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A365B6-36DB-BB51-B77B-223877A8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80" y="5453124"/>
            <a:ext cx="1746013" cy="1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4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CEFBC7-25C5-7673-E7C9-392A18EE8399}"/>
              </a:ext>
            </a:extLst>
          </p:cNvPr>
          <p:cNvSpPr txBox="1"/>
          <p:nvPr/>
        </p:nvSpPr>
        <p:spPr>
          <a:xfrm>
            <a:off x="281828" y="498284"/>
            <a:ext cx="681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PQ-Re 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(Expanded)</a:t>
            </a:r>
            <a:endParaRPr lang="en-US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FF704966-1C14-5F6A-7EE3-964459F7E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8620" y="1465859"/>
            <a:ext cx="6310269" cy="5392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Evidence informed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Brief 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Easy to read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Answer yes/no	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Flexible – content, timing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languages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aper with text and images&#10;&#10;Description automatically generated">
            <a:extLst>
              <a:ext uri="{FF2B5EF4-FFF2-40B4-BE49-F238E27FC236}">
                <a16:creationId xmlns:a16="http://schemas.microsoft.com/office/drawing/2014/main" id="{5E660F3A-4FE7-4E67-77B3-6E2F2F7C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10" y="783937"/>
            <a:ext cx="4385347" cy="556869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effectLst>
            <a:softEdge rad="3175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12EB75-FB7D-D6C6-B3C8-20C8A7DB4512}"/>
              </a:ext>
            </a:extLst>
          </p:cNvPr>
          <p:cNvSpPr txBox="1"/>
          <p:nvPr/>
        </p:nvSpPr>
        <p:spPr>
          <a:xfrm>
            <a:off x="7273710" y="769666"/>
            <a:ext cx="4385346" cy="5597237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1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7047" y="129735"/>
            <a:ext cx="10515600" cy="1325563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002060"/>
                </a:solidFill>
              </a:rPr>
              <a:t>			</a:t>
            </a:r>
            <a:r>
              <a:rPr lang="en-US" b="1" dirty="0">
                <a:solidFill>
                  <a:srgbClr val="333399"/>
                </a:solidFill>
              </a:rPr>
              <a:t>SEEK PQ-Re Intro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idx="1"/>
          </p:nvPr>
        </p:nvSpPr>
        <p:spPr>
          <a:xfrm>
            <a:off x="733331" y="1907932"/>
            <a:ext cx="10749316" cy="4920022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b="1" i="1" dirty="0">
                <a:solidFill>
                  <a:srgbClr val="009999"/>
                </a:solidFill>
              </a:rPr>
              <a:t>Empathic:</a:t>
            </a:r>
            <a:r>
              <a:rPr lang="en-US" sz="3200" b="1" dirty="0">
                <a:solidFill>
                  <a:srgbClr val="009999"/>
                </a:solidFill>
              </a:rPr>
              <a:t> </a:t>
            </a:r>
            <a:r>
              <a:rPr lang="en-US" sz="3200" dirty="0"/>
              <a:t>“Being a parent is not always easy”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ct val="40000"/>
              </a:spcAft>
            </a:pPr>
            <a:r>
              <a:rPr lang="en-US" sz="3200" b="1" i="1" dirty="0">
                <a:solidFill>
                  <a:srgbClr val="009999"/>
                </a:solidFill>
              </a:rPr>
              <a:t>Universal:</a:t>
            </a:r>
            <a:r>
              <a:rPr lang="en-US" sz="3200" b="1" dirty="0">
                <a:solidFill>
                  <a:srgbClr val="009999"/>
                </a:solidFill>
              </a:rPr>
              <a:t> </a:t>
            </a:r>
            <a:r>
              <a:rPr lang="en-US" sz="3200" dirty="0"/>
              <a:t>“We’re asking everyone …”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ct val="20000"/>
              </a:spcAft>
            </a:pPr>
            <a:r>
              <a:rPr lang="en-US" sz="3200" b="1" i="1" dirty="0">
                <a:solidFill>
                  <a:srgbClr val="009999"/>
                </a:solidFill>
              </a:rPr>
              <a:t>Provide context</a:t>
            </a:r>
            <a:r>
              <a:rPr lang="en-US" sz="3200" b="1" dirty="0">
                <a:solidFill>
                  <a:srgbClr val="009999"/>
                </a:solidFill>
              </a:rPr>
              <a:t>: </a:t>
            </a:r>
            <a:r>
              <a:rPr lang="en-US" sz="3200" dirty="0"/>
              <a:t>“We want to help families have a safe 					environment for kids”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ct val="20000"/>
              </a:spcAft>
            </a:pPr>
            <a:r>
              <a:rPr lang="en-US" sz="3200" b="1" i="1" dirty="0">
                <a:solidFill>
                  <a:srgbClr val="009999"/>
                </a:solidFill>
              </a:rPr>
              <a:t>Builds on what’s accepted:</a:t>
            </a:r>
            <a:r>
              <a:rPr lang="en-US" sz="3200" b="1" dirty="0">
                <a:solidFill>
                  <a:srgbClr val="009999"/>
                </a:solidFill>
              </a:rPr>
              <a:t> </a:t>
            </a:r>
            <a:r>
              <a:rPr lang="en-US" sz="3200" dirty="0"/>
              <a:t>injury prevention, safety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ct val="20000"/>
              </a:spcAft>
            </a:pPr>
            <a:r>
              <a:rPr lang="en-US" sz="3200" b="1" i="1" dirty="0">
                <a:solidFill>
                  <a:srgbClr val="009999"/>
                </a:solidFill>
              </a:rPr>
              <a:t>Voluntary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303212"/>
            <a:ext cx="2670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5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5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			</a:t>
            </a:r>
            <a:r>
              <a:rPr lang="en-US" sz="4800" b="1" dirty="0">
                <a:solidFill>
                  <a:srgbClr val="333399"/>
                </a:solidFill>
              </a:rPr>
              <a:t>	How SEEK Works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83" y="1828799"/>
            <a:ext cx="10920685" cy="480939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Staff identify families for the PQ-Re, in advance</a:t>
            </a:r>
          </a:p>
          <a:p>
            <a:pPr>
              <a:spcBef>
                <a:spcPts val="1800"/>
              </a:spcBef>
            </a:pPr>
            <a:r>
              <a:rPr lang="en-US" dirty="0"/>
              <a:t>At start of visit, parent given SEEK PQ-Re </a:t>
            </a:r>
            <a:r>
              <a:rPr lang="en-US" sz="2400" dirty="0"/>
              <a:t>(e.g., by MA during rooming)</a:t>
            </a:r>
          </a:p>
          <a:p>
            <a:pPr>
              <a:spcBef>
                <a:spcPts val="1800"/>
              </a:spcBef>
            </a:pPr>
            <a:r>
              <a:rPr lang="en-US" dirty="0"/>
              <a:t>Parent completes PQ-Re while waiting, in exam room</a:t>
            </a:r>
          </a:p>
          <a:p>
            <a:pPr>
              <a:spcBef>
                <a:spcPts val="1800"/>
              </a:spcBef>
            </a:pPr>
            <a:r>
              <a:rPr lang="en-US" dirty="0"/>
              <a:t>Parent gives PQ-Re to PCP</a:t>
            </a:r>
          </a:p>
          <a:p>
            <a:pPr>
              <a:spcBef>
                <a:spcPts val="1800"/>
              </a:spcBef>
            </a:pPr>
            <a:r>
              <a:rPr lang="en-US" dirty="0"/>
              <a:t>Identified problems addressed by PCP </a:t>
            </a:r>
            <a:r>
              <a:rPr lang="en-US" altLang="en-US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+</a:t>
            </a:r>
            <a:r>
              <a:rPr lang="en-US" dirty="0"/>
              <a:t> SW/case manager/navigator</a:t>
            </a:r>
          </a:p>
          <a:p>
            <a:pPr>
              <a:spcBef>
                <a:spcPts val="1800"/>
              </a:spcBef>
            </a:pPr>
            <a:r>
              <a:rPr lang="en-US" dirty="0"/>
              <a:t>SEEK Parent Handout</a:t>
            </a:r>
          </a:p>
          <a:p>
            <a:pPr>
              <a:spcBef>
                <a:spcPts val="1800"/>
              </a:spcBef>
            </a:pPr>
            <a:r>
              <a:rPr lang="en-US" dirty="0"/>
              <a:t>Referral to community agencies</a:t>
            </a:r>
          </a:p>
          <a:p>
            <a:pPr>
              <a:spcBef>
                <a:spcPts val="1800"/>
              </a:spcBef>
            </a:pPr>
            <a:r>
              <a:rPr lang="en-US" dirty="0"/>
              <a:t>Follow up – by child’s or parent’s PCP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Original(RGB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" y="365125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8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A8BCC-16E5-50B0-91CF-F0ACE645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74" y="0"/>
            <a:ext cx="10515600" cy="2852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SEEK MOC 4/PI Self-Directed Clinical Activity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E337D4-AEB1-F095-5967-20D3C428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55" y="3898095"/>
            <a:ext cx="2776757" cy="26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1BDDDD3-F2AD-AE4B-9E2A-59E07941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32" y="4041797"/>
            <a:ext cx="2356813" cy="235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3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B5E72FACEB14B8B9B7327EB6463AF" ma:contentTypeVersion="10" ma:contentTypeDescription="Create a new document." ma:contentTypeScope="" ma:versionID="fecc83c953ff88f97c6fac65ad89af28">
  <xsd:schema xmlns:xsd="http://www.w3.org/2001/XMLSchema" xmlns:xs="http://www.w3.org/2001/XMLSchema" xmlns:p="http://schemas.microsoft.com/office/2006/metadata/properties" xmlns:ns3="8f7a5dfb-21bf-413a-94f9-1801789e1c98" targetNamespace="http://schemas.microsoft.com/office/2006/metadata/properties" ma:root="true" ma:fieldsID="138abaf231055e653cc90bb1ab3df411" ns3:_="">
    <xsd:import namespace="8f7a5dfb-21bf-413a-94f9-1801789e1c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a5dfb-21bf-413a-94f9-1801789e1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FFC3BF-AF64-431E-AF20-BD0A974628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7E1DC3-D3C1-4C33-9DAC-0A14D7480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a5dfb-21bf-413a-94f9-1801789e1c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A3643D-7E8A-4206-A4F6-DB88EA99C522}">
  <ds:schemaRefs>
    <ds:schemaRef ds:uri="http://schemas.microsoft.com/office/2006/metadata/properties"/>
    <ds:schemaRef ds:uri="http://schemas.openxmlformats.org/package/2006/metadata/core-properties"/>
    <ds:schemaRef ds:uri="8f7a5dfb-21bf-413a-94f9-1801789e1c98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17009a6-20de-461a-8894-0312a395cac9}" enabled="0" method="" siteId="{717009a6-20de-461a-8894-0312a395cac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6497</TotalTime>
  <Words>1971</Words>
  <Application>Microsoft Office PowerPoint</Application>
  <PresentationFormat>Widescreen</PresentationFormat>
  <Paragraphs>396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Office Theme</vt:lpstr>
      <vt:lpstr>1_Office Theme</vt:lpstr>
      <vt:lpstr>A Safe Environment for Every Kid   SEEK MOC 4/Performance Improvement                     Self-directed Clinical Activity Webinar 1</vt:lpstr>
      <vt:lpstr>                     SEEK Materials – Webinar 1</vt:lpstr>
      <vt:lpstr>PowerPoint Presentation</vt:lpstr>
      <vt:lpstr>                     The SEEK Approach</vt:lpstr>
      <vt:lpstr>Targeted Health-related Social Needs</vt:lpstr>
      <vt:lpstr>PowerPoint Presentation</vt:lpstr>
      <vt:lpstr>   SEEK PQ-Re Intro</vt:lpstr>
      <vt:lpstr>    How SEEK Works</vt:lpstr>
      <vt:lpstr>SEEK MOC 4/PI Self-Directed Clinical Activity</vt:lpstr>
      <vt:lpstr>The SEEK Logic Model</vt:lpstr>
      <vt:lpstr> Quality Improvement (QI) Project </vt:lpstr>
      <vt:lpstr>   QI Project </vt:lpstr>
      <vt:lpstr>   Sample Objectives and Measures</vt:lpstr>
      <vt:lpstr>   Getting Ready</vt:lpstr>
      <vt:lpstr>  Next Steps</vt:lpstr>
      <vt:lpstr>   Next Steps</vt:lpstr>
      <vt:lpstr>   Find Help (Aunt Bertha)  </vt:lpstr>
      <vt:lpstr>    Sampling</vt:lpstr>
      <vt:lpstr>    Scoring: Screening Rate</vt:lpstr>
      <vt:lpstr>    Scoring: Action Rate</vt:lpstr>
      <vt:lpstr>SEEK MOC/PI Medical Records Evaluation Form</vt:lpstr>
      <vt:lpstr> SEEK MOC/PI Medical Records Evaluation Form</vt:lpstr>
      <vt:lpstr> SEEK MOC/PI Medical Records Evaluation Form </vt:lpstr>
      <vt:lpstr> SEEK MOC/PI Medical Records Evaluation Form </vt:lpstr>
      <vt:lpstr>SEEK MOC 4 QI Project – Screening Rate</vt:lpstr>
      <vt:lpstr>SEEK MOC 4 QI Project – Screening Rate</vt:lpstr>
      <vt:lpstr>SEEK MOC 4 QI Project – Action Rate</vt:lpstr>
      <vt:lpstr>SEEK MOC 4 QI Project – Action Rate</vt:lpstr>
      <vt:lpstr>Suggested Implementation Timeline </vt:lpstr>
      <vt:lpstr>ABP – Health Care Improvement (Part 4)</vt:lpstr>
      <vt:lpstr>ABFM – Performance Improvement</vt:lpstr>
      <vt:lpstr>Thank You!</vt:lpstr>
    </vt:vector>
  </TitlesOfParts>
  <Company>UMAB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Safe Environment for Every Kid (SEEK) Study</dc:title>
  <dc:creator>Dubowitz, Howard</dc:creator>
  <cp:lastModifiedBy>Dubowitz, Howard</cp:lastModifiedBy>
  <cp:revision>79</cp:revision>
  <dcterms:created xsi:type="dcterms:W3CDTF">2019-01-10T15:27:37Z</dcterms:created>
  <dcterms:modified xsi:type="dcterms:W3CDTF">2025-02-28T16:52:00Z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0x0101005E1B5E72FACEB14B8B9B7327EB6463AF</vt:lpwstr>
  </property>
</Properties>
</file>